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87" r:id="rId2"/>
    <p:sldId id="302" r:id="rId3"/>
    <p:sldId id="303" r:id="rId4"/>
    <p:sldId id="304" r:id="rId5"/>
    <p:sldId id="305" r:id="rId6"/>
    <p:sldId id="1030" r:id="rId7"/>
    <p:sldId id="372" r:id="rId8"/>
    <p:sldId id="1012" r:id="rId9"/>
    <p:sldId id="1013" r:id="rId10"/>
    <p:sldId id="974" r:id="rId11"/>
    <p:sldId id="1014" r:id="rId12"/>
    <p:sldId id="1029" r:id="rId13"/>
    <p:sldId id="1018" r:id="rId14"/>
    <p:sldId id="1017" r:id="rId15"/>
    <p:sldId id="1016" r:id="rId16"/>
    <p:sldId id="1019" r:id="rId17"/>
    <p:sldId id="1020" r:id="rId18"/>
    <p:sldId id="1031" r:id="rId19"/>
    <p:sldId id="1026" r:id="rId20"/>
    <p:sldId id="1027" r:id="rId21"/>
    <p:sldId id="343" r:id="rId2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2F2F2"/>
    <a:srgbClr val="E7E6E6"/>
    <a:srgbClr val="A6A6A6"/>
    <a:srgbClr val="FF89E0"/>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53" autoAdjust="0"/>
    <p:restoredTop sz="94955" autoAdjust="0"/>
  </p:normalViewPr>
  <p:slideViewPr>
    <p:cSldViewPr snapToGrid="0" snapToObjects="1">
      <p:cViewPr varScale="1">
        <p:scale>
          <a:sx n="109" d="100"/>
          <a:sy n="109"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1D229-6621-264F-9109-8F19A30B47AD}" type="datetimeFigureOut">
              <a:rPr kumimoji="1" lang="zh-TW" altLang="en-US" smtClean="0"/>
              <a:t>2021/9/28</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03C62-5DC8-7B4A-9206-9F1104BAE021}" type="slidenum">
              <a:rPr kumimoji="1" lang="zh-TW" altLang="en-US" smtClean="0"/>
              <a:t>‹#›</a:t>
            </a:fld>
            <a:endParaRPr kumimoji="1" lang="zh-TW" altLang="en-US"/>
          </a:p>
        </p:txBody>
      </p:sp>
    </p:spTree>
    <p:extLst>
      <p:ext uri="{BB962C8B-B14F-4D97-AF65-F5344CB8AC3E}">
        <p14:creationId xmlns:p14="http://schemas.microsoft.com/office/powerpoint/2010/main" val="157476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a:t>
            </a:fld>
            <a:endParaRPr kumimoji="1" lang="zh-TW" altLang="en-US"/>
          </a:p>
        </p:txBody>
      </p:sp>
    </p:spTree>
    <p:extLst>
      <p:ext uri="{BB962C8B-B14F-4D97-AF65-F5344CB8AC3E}">
        <p14:creationId xmlns:p14="http://schemas.microsoft.com/office/powerpoint/2010/main" val="429093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11</a:t>
            </a:fld>
            <a:endParaRPr kumimoji="1" lang="zh-TW" altLang="en-US"/>
          </a:p>
        </p:txBody>
      </p:sp>
    </p:spTree>
    <p:extLst>
      <p:ext uri="{BB962C8B-B14F-4D97-AF65-F5344CB8AC3E}">
        <p14:creationId xmlns:p14="http://schemas.microsoft.com/office/powerpoint/2010/main" val="37283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12</a:t>
            </a:fld>
            <a:endParaRPr kumimoji="1" lang="zh-TW" altLang="en-US"/>
          </a:p>
        </p:txBody>
      </p:sp>
    </p:spTree>
    <p:extLst>
      <p:ext uri="{BB962C8B-B14F-4D97-AF65-F5344CB8AC3E}">
        <p14:creationId xmlns:p14="http://schemas.microsoft.com/office/powerpoint/2010/main" val="3833096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13</a:t>
            </a:fld>
            <a:endParaRPr kumimoji="1" lang="zh-TW" altLang="en-US"/>
          </a:p>
        </p:txBody>
      </p:sp>
    </p:spTree>
    <p:extLst>
      <p:ext uri="{BB962C8B-B14F-4D97-AF65-F5344CB8AC3E}">
        <p14:creationId xmlns:p14="http://schemas.microsoft.com/office/powerpoint/2010/main" val="1128487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14</a:t>
            </a:fld>
            <a:endParaRPr kumimoji="1" lang="zh-TW" altLang="en-US"/>
          </a:p>
        </p:txBody>
      </p:sp>
    </p:spTree>
    <p:extLst>
      <p:ext uri="{BB962C8B-B14F-4D97-AF65-F5344CB8AC3E}">
        <p14:creationId xmlns:p14="http://schemas.microsoft.com/office/powerpoint/2010/main" val="959311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15</a:t>
            </a:fld>
            <a:endParaRPr kumimoji="1" lang="zh-TW" altLang="en-US"/>
          </a:p>
        </p:txBody>
      </p:sp>
    </p:spTree>
    <p:extLst>
      <p:ext uri="{BB962C8B-B14F-4D97-AF65-F5344CB8AC3E}">
        <p14:creationId xmlns:p14="http://schemas.microsoft.com/office/powerpoint/2010/main" val="1319978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buFont typeface="Arial" panose="020B0604020202020204" pitchFamily="34" charset="0"/>
              <a:buChar char="•"/>
            </a:pPr>
            <a:r>
              <a:rPr lang="en-US" altLang="zh-TW" sz="1800" dirty="0">
                <a:effectLst/>
                <a:latin typeface="Times New Roman" panose="02020603050405020304" pitchFamily="18" charset="0"/>
                <a:ea typeface="標楷體" panose="03000509000000000000" pitchFamily="65" charset="-120"/>
              </a:rPr>
              <a:t>CC </a:t>
            </a:r>
            <a:r>
              <a:rPr lang="zh-TW" altLang="zh-TW" sz="1800" dirty="0">
                <a:effectLst/>
                <a:latin typeface="Times New Roman" panose="02020603050405020304" pitchFamily="18" charset="0"/>
                <a:ea typeface="標楷體" panose="03000509000000000000" pitchFamily="65" charset="-120"/>
                <a:cs typeface="Times New Roman" panose="02020603050405020304" pitchFamily="18" charset="0"/>
              </a:rPr>
              <a:t>組與</a:t>
            </a:r>
            <a:r>
              <a:rPr lang="en-US" altLang="zh-TW" sz="1800" dirty="0">
                <a:effectLst/>
                <a:latin typeface="Times New Roman" panose="02020603050405020304" pitchFamily="18" charset="0"/>
                <a:ea typeface="標楷體" panose="03000509000000000000" pitchFamily="65" charset="-120"/>
              </a:rPr>
              <a:t> EC2 </a:t>
            </a:r>
            <a:r>
              <a:rPr lang="zh-TW" altLang="zh-TW" sz="1800" dirty="0">
                <a:effectLst/>
                <a:latin typeface="Times New Roman" panose="02020603050405020304" pitchFamily="18" charset="0"/>
                <a:ea typeface="標楷體" panose="03000509000000000000" pitchFamily="65" charset="-120"/>
                <a:cs typeface="Times New Roman" panose="02020603050405020304" pitchFamily="18" charset="0"/>
              </a:rPr>
              <a:t>組的比較中，速度分佈在平均值和標準偏差方面似乎相似</a:t>
            </a:r>
            <a:endParaRPr lang="en-US" altLang="zh-TW" sz="18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285750" indent="-285750">
              <a:buFont typeface="Arial" panose="020B0604020202020204" pitchFamily="34" charset="0"/>
              <a:buChar char="•"/>
            </a:pPr>
            <a:r>
              <a:rPr lang="zh-TW" altLang="zh-TW" sz="1800" dirty="0">
                <a:effectLst/>
                <a:highlight>
                  <a:srgbClr val="FFFF00"/>
                </a:highlight>
                <a:latin typeface="Times New Roman" panose="02020603050405020304" pitchFamily="18" charset="0"/>
                <a:ea typeface="標楷體" panose="03000509000000000000" pitchFamily="65" charset="-120"/>
                <a:cs typeface="Times New Roman" panose="02020603050405020304" pitchFamily="18" charset="0"/>
              </a:rPr>
              <a:t>這些結果似乎與隨著時間的推移越來越多的駕駛員開啟</a:t>
            </a:r>
            <a:r>
              <a:rPr lang="en-US" altLang="zh-TW" sz="1800" dirty="0">
                <a:effectLst/>
                <a:highlight>
                  <a:srgbClr val="FFFF00"/>
                </a:highlight>
                <a:latin typeface="Times New Roman" panose="02020603050405020304" pitchFamily="18" charset="0"/>
                <a:ea typeface="標楷體" panose="03000509000000000000" pitchFamily="65" charset="-120"/>
              </a:rPr>
              <a:t> ACC </a:t>
            </a:r>
            <a:r>
              <a:rPr lang="zh-TW" altLang="zh-TW" sz="1800" dirty="0">
                <a:effectLst/>
                <a:highlight>
                  <a:srgbClr val="FFFF00"/>
                </a:highlight>
                <a:latin typeface="Times New Roman" panose="02020603050405020304" pitchFamily="18" charset="0"/>
                <a:ea typeface="標楷體" panose="03000509000000000000" pitchFamily="65" charset="-120"/>
                <a:cs typeface="Times New Roman" panose="02020603050405020304" pitchFamily="18" charset="0"/>
              </a:rPr>
              <a:t>的事實一致</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16</a:t>
            </a:fld>
            <a:endParaRPr kumimoji="1" lang="zh-TW" altLang="en-US"/>
          </a:p>
        </p:txBody>
      </p:sp>
    </p:spTree>
    <p:extLst>
      <p:ext uri="{BB962C8B-B14F-4D97-AF65-F5344CB8AC3E}">
        <p14:creationId xmlns:p14="http://schemas.microsoft.com/office/powerpoint/2010/main" val="44204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solidFill>
                  <a:srgbClr val="202122"/>
                </a:solidFill>
                <a:latin typeface="微軟正黑體" panose="020B0604030504040204" pitchFamily="34" charset="-120"/>
                <a:ea typeface="微軟正黑體" panose="020B0604030504040204" pitchFamily="34" charset="-120"/>
              </a:rPr>
              <a:t>隨著時間的推移越來越多的駕駛員開啟 </a:t>
            </a:r>
            <a:r>
              <a:rPr lang="en-US" altLang="zh-TW" sz="1200" dirty="0">
                <a:solidFill>
                  <a:srgbClr val="202122"/>
                </a:solidFill>
                <a:latin typeface="微軟正黑體" panose="020B0604030504040204" pitchFamily="34" charset="-120"/>
                <a:ea typeface="微軟正黑體" panose="020B0604030504040204" pitchFamily="34" charset="-120"/>
              </a:rPr>
              <a:t>ACC </a:t>
            </a:r>
            <a:r>
              <a:rPr lang="zh-TW" altLang="en-US" sz="1200" dirty="0">
                <a:solidFill>
                  <a:srgbClr val="202122"/>
                </a:solidFill>
                <a:latin typeface="微軟正黑體" panose="020B0604030504040204" pitchFamily="34" charset="-120"/>
                <a:ea typeface="微軟正黑體" panose="020B0604030504040204" pitchFamily="34" charset="-120"/>
              </a:rPr>
              <a:t>的事實一致</a:t>
            </a:r>
            <a:r>
              <a:rPr lang="en-US" altLang="zh-TW" sz="1200" dirty="0">
                <a:solidFill>
                  <a:srgbClr val="202122"/>
                </a:solidFill>
                <a:latin typeface="微軟正黑體" panose="020B0604030504040204" pitchFamily="34" charset="-120"/>
                <a:ea typeface="微軟正黑體" panose="020B0604030504040204" pitchFamily="34" charset="-120"/>
              </a:rPr>
              <a:t>(</a:t>
            </a:r>
            <a:r>
              <a:rPr lang="zh-TW" altLang="en-US" sz="1200" dirty="0">
                <a:solidFill>
                  <a:srgbClr val="202122"/>
                </a:solidFill>
                <a:latin typeface="微軟正黑體" panose="020B0604030504040204" pitchFamily="34" charset="-120"/>
                <a:ea typeface="微軟正黑體" panose="020B0604030504040204" pitchFamily="34" charset="-120"/>
              </a:rPr>
              <a:t>習慣</a:t>
            </a:r>
            <a:r>
              <a:rPr lang="en-US" altLang="zh-TW" sz="1200" dirty="0">
                <a:solidFill>
                  <a:srgbClr val="202122"/>
                </a:solidFill>
                <a:latin typeface="微軟正黑體" panose="020B0604030504040204" pitchFamily="34" charset="-120"/>
                <a:ea typeface="微軟正黑體" panose="020B0604030504040204" pitchFamily="34" charset="-120"/>
              </a:rPr>
              <a:t>ACC</a:t>
            </a:r>
            <a:r>
              <a:rPr lang="zh-TW" altLang="en-US" sz="1200" dirty="0">
                <a:solidFill>
                  <a:srgbClr val="202122"/>
                </a:solidFill>
                <a:latin typeface="微軟正黑體" panose="020B0604030504040204" pitchFamily="34" charset="-120"/>
                <a:ea typeface="微軟正黑體" panose="020B0604030504040204" pitchFamily="34" charset="-120"/>
              </a:rPr>
              <a:t>後之手段駕駛表現有平均速度逐漸增加而標準偏差減小</a:t>
            </a:r>
            <a:r>
              <a:rPr lang="en-US" altLang="zh-TW" sz="1200" dirty="0">
                <a:solidFill>
                  <a:srgbClr val="202122"/>
                </a:solidFill>
                <a:latin typeface="微軟正黑體" panose="020B0604030504040204" pitchFamily="34" charset="-120"/>
                <a:ea typeface="微軟正黑體" panose="020B0604030504040204" pitchFamily="34" charset="-120"/>
              </a:rPr>
              <a:t>)</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17</a:t>
            </a:fld>
            <a:endParaRPr kumimoji="1" lang="zh-TW" altLang="en-US"/>
          </a:p>
        </p:txBody>
      </p:sp>
    </p:spTree>
    <p:extLst>
      <p:ext uri="{BB962C8B-B14F-4D97-AF65-F5344CB8AC3E}">
        <p14:creationId xmlns:p14="http://schemas.microsoft.com/office/powerpoint/2010/main" val="1923959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ACC </a:t>
            </a:r>
            <a:r>
              <a:rPr lang="zh-TW" altLang="zh-TW" sz="1200" kern="1200" dirty="0">
                <a:solidFill>
                  <a:schemeClr val="tx1"/>
                </a:solidFill>
                <a:effectLst/>
                <a:latin typeface="+mn-lt"/>
                <a:ea typeface="+mn-ea"/>
                <a:cs typeface="+mn-cs"/>
              </a:rPr>
              <a:t>和手動駕駛之間的權限轉換可能對交通流效率產生負面影響。</a:t>
            </a:r>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18</a:t>
            </a:fld>
            <a:endParaRPr kumimoji="1" lang="zh-TW" altLang="en-US"/>
          </a:p>
        </p:txBody>
      </p:sp>
    </p:spTree>
    <p:extLst>
      <p:ext uri="{BB962C8B-B14F-4D97-AF65-F5344CB8AC3E}">
        <p14:creationId xmlns:p14="http://schemas.microsoft.com/office/powerpoint/2010/main" val="3097434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19</a:t>
            </a:fld>
            <a:endParaRPr kumimoji="1" lang="zh-TW" altLang="en-US"/>
          </a:p>
        </p:txBody>
      </p:sp>
    </p:spTree>
    <p:extLst>
      <p:ext uri="{BB962C8B-B14F-4D97-AF65-F5344CB8AC3E}">
        <p14:creationId xmlns:p14="http://schemas.microsoft.com/office/powerpoint/2010/main" val="1715177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20</a:t>
            </a:fld>
            <a:endParaRPr kumimoji="1" lang="zh-TW" altLang="en-US"/>
          </a:p>
        </p:txBody>
      </p:sp>
    </p:spTree>
    <p:extLst>
      <p:ext uri="{BB962C8B-B14F-4D97-AF65-F5344CB8AC3E}">
        <p14:creationId xmlns:p14="http://schemas.microsoft.com/office/powerpoint/2010/main" val="228147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2</a:t>
            </a:fld>
            <a:endParaRPr lang="zh-TW" altLang="en-US"/>
          </a:p>
        </p:txBody>
      </p:sp>
    </p:spTree>
    <p:extLst>
      <p:ext uri="{BB962C8B-B14F-4D97-AF65-F5344CB8AC3E}">
        <p14:creationId xmlns:p14="http://schemas.microsoft.com/office/powerpoint/2010/main" val="28211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3</a:t>
            </a:fld>
            <a:endParaRPr lang="zh-TW" altLang="en-US"/>
          </a:p>
        </p:txBody>
      </p:sp>
    </p:spTree>
    <p:extLst>
      <p:ext uri="{BB962C8B-B14F-4D97-AF65-F5344CB8AC3E}">
        <p14:creationId xmlns:p14="http://schemas.microsoft.com/office/powerpoint/2010/main" val="66484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4</a:t>
            </a:fld>
            <a:endParaRPr lang="zh-TW" altLang="en-US"/>
          </a:p>
        </p:txBody>
      </p:sp>
    </p:spTree>
    <p:extLst>
      <p:ext uri="{BB962C8B-B14F-4D97-AF65-F5344CB8AC3E}">
        <p14:creationId xmlns:p14="http://schemas.microsoft.com/office/powerpoint/2010/main" val="22875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Körber</a:t>
            </a:r>
            <a:r>
              <a:rPr lang="en-US" altLang="zh-TW" b="0" i="0" dirty="0">
                <a:solidFill>
                  <a:srgbClr val="222222"/>
                </a:solidFill>
                <a:effectLst/>
                <a:latin typeface="Arial" panose="020B0604020202020204" pitchFamily="34" charset="0"/>
              </a:rPr>
              <a:t>, M., Gold, C., Lechner, D., &amp; </a:t>
            </a:r>
            <a:r>
              <a:rPr lang="en-US" altLang="zh-TW" b="0" i="0" dirty="0" err="1">
                <a:solidFill>
                  <a:srgbClr val="222222"/>
                </a:solidFill>
                <a:effectLst/>
                <a:latin typeface="Arial" panose="020B0604020202020204" pitchFamily="34" charset="0"/>
              </a:rPr>
              <a:t>Bengler</a:t>
            </a:r>
            <a:r>
              <a:rPr lang="en-US" altLang="zh-TW" b="0" i="0" dirty="0">
                <a:solidFill>
                  <a:srgbClr val="222222"/>
                </a:solidFill>
                <a:effectLst/>
                <a:latin typeface="Arial" panose="020B0604020202020204" pitchFamily="34" charset="0"/>
              </a:rPr>
              <a:t>, K. (2016). The influence of age on the take-over of vehicle control in highly automated driving. </a:t>
            </a:r>
            <a:r>
              <a:rPr lang="en-US" altLang="zh-TW" b="0" i="1" dirty="0">
                <a:solidFill>
                  <a:srgbClr val="222222"/>
                </a:solidFill>
                <a:effectLst/>
                <a:latin typeface="Arial" panose="020B0604020202020204" pitchFamily="34" charset="0"/>
              </a:rPr>
              <a:t>Transportation research part F: traffic psychology and </a:t>
            </a:r>
            <a:r>
              <a:rPr lang="en-US" altLang="zh-TW" b="0" i="1" dirty="0" err="1">
                <a:solidFill>
                  <a:srgbClr val="222222"/>
                </a:solidFill>
                <a:effectLst/>
                <a:latin typeface="Arial" panose="020B0604020202020204" pitchFamily="34" charset="0"/>
              </a:rPr>
              <a:t>behaviour</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39</a:t>
            </a:r>
            <a:r>
              <a:rPr lang="en-US" altLang="zh-TW" b="0" i="0" dirty="0">
                <a:solidFill>
                  <a:srgbClr val="222222"/>
                </a:solidFill>
                <a:effectLst/>
                <a:latin typeface="Arial" panose="020B0604020202020204" pitchFamily="34" charset="0"/>
              </a:rPr>
              <a:t>, 19-32.</a:t>
            </a:r>
            <a:endParaRPr lang="zh-TW" altLang="en-US" dirty="0"/>
          </a:p>
        </p:txBody>
      </p:sp>
      <p:sp>
        <p:nvSpPr>
          <p:cNvPr id="4" name="投影片編號版面配置區 3"/>
          <p:cNvSpPr>
            <a:spLocks noGrp="1"/>
          </p:cNvSpPr>
          <p:nvPr>
            <p:ph type="sldNum" sz="quarter" idx="5"/>
          </p:nvPr>
        </p:nvSpPr>
        <p:spPr/>
        <p:txBody>
          <a:bodyPr/>
          <a:lstStyle/>
          <a:p>
            <a:fld id="{36802AB2-6A49-46DA-9C01-BFFC3C068B9D}" type="slidenum">
              <a:rPr lang="zh-TW" altLang="en-US" smtClean="0"/>
              <a:t>5</a:t>
            </a:fld>
            <a:endParaRPr lang="zh-TW" altLang="en-US"/>
          </a:p>
        </p:txBody>
      </p:sp>
    </p:spTree>
    <p:extLst>
      <p:ext uri="{BB962C8B-B14F-4D97-AF65-F5344CB8AC3E}">
        <p14:creationId xmlns:p14="http://schemas.microsoft.com/office/powerpoint/2010/main" val="3679087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err="1">
                <a:solidFill>
                  <a:srgbClr val="222222"/>
                </a:solidFill>
                <a:effectLst/>
                <a:latin typeface="Arial" panose="020B0604020202020204" pitchFamily="34" charset="0"/>
              </a:rPr>
              <a:t>Varotto</a:t>
            </a:r>
            <a:r>
              <a:rPr lang="en-US" altLang="zh-TW" b="0" i="0" dirty="0">
                <a:solidFill>
                  <a:srgbClr val="222222"/>
                </a:solidFill>
                <a:effectLst/>
                <a:latin typeface="Arial" panose="020B0604020202020204" pitchFamily="34" charset="0"/>
              </a:rPr>
              <a:t>, </a:t>
            </a:r>
            <a:r>
              <a:rPr lang="en-US" altLang="zh-TW" b="0" i="0" dirty="0" err="1">
                <a:solidFill>
                  <a:srgbClr val="222222"/>
                </a:solidFill>
                <a:effectLst/>
                <a:latin typeface="Arial" panose="020B0604020202020204" pitchFamily="34" charset="0"/>
              </a:rPr>
              <a:t>Hoogendoorn</a:t>
            </a:r>
            <a:r>
              <a:rPr lang="en-US" altLang="zh-TW" b="0" i="0" dirty="0">
                <a:solidFill>
                  <a:srgbClr val="222222"/>
                </a:solidFill>
                <a:effectLst/>
                <a:latin typeface="Arial" panose="020B0604020202020204" pitchFamily="34" charset="0"/>
              </a:rPr>
              <a:t>, van </a:t>
            </a:r>
            <a:r>
              <a:rPr lang="en-US" altLang="zh-TW" b="0" i="0" dirty="0" err="1">
                <a:solidFill>
                  <a:srgbClr val="222222"/>
                </a:solidFill>
                <a:effectLst/>
                <a:latin typeface="Arial" panose="020B0604020202020204" pitchFamily="34" charset="0"/>
              </a:rPr>
              <a:t>Arem</a:t>
            </a:r>
            <a:r>
              <a:rPr lang="en-US" altLang="zh-TW" b="0" i="0" dirty="0">
                <a:solidFill>
                  <a:srgbClr val="222222"/>
                </a:solidFill>
                <a:effectLst/>
                <a:latin typeface="Arial" panose="020B0604020202020204" pitchFamily="34" charset="0"/>
              </a:rPr>
              <a:t>,</a:t>
            </a:r>
            <a:r>
              <a:rPr lang="zh-TW" altLang="en-US" b="0" i="0" dirty="0">
                <a:solidFill>
                  <a:srgbClr val="222222"/>
                </a:solidFill>
                <a:effectLst/>
                <a:latin typeface="Arial" panose="020B0604020202020204" pitchFamily="34" charset="0"/>
              </a:rPr>
              <a:t> </a:t>
            </a:r>
            <a:r>
              <a:rPr lang="en-US" altLang="zh-TW" b="0" i="0" dirty="0">
                <a:solidFill>
                  <a:srgbClr val="222222"/>
                </a:solidFill>
                <a:effectLst/>
                <a:latin typeface="Arial" panose="020B0604020202020204" pitchFamily="34" charset="0"/>
              </a:rPr>
              <a:t>&amp; </a:t>
            </a:r>
            <a:r>
              <a:rPr lang="en-US" altLang="zh-TW" b="0" i="0" dirty="0" err="1">
                <a:solidFill>
                  <a:srgbClr val="222222"/>
                </a:solidFill>
                <a:effectLst/>
                <a:latin typeface="Arial" panose="020B0604020202020204" pitchFamily="34" charset="0"/>
              </a:rPr>
              <a:t>Hoogendoorn</a:t>
            </a:r>
            <a:r>
              <a:rPr lang="en-US" altLang="zh-TW" b="0" i="0" dirty="0">
                <a:solidFill>
                  <a:srgbClr val="222222"/>
                </a:solidFill>
                <a:effectLst/>
                <a:latin typeface="Arial" panose="020B0604020202020204" pitchFamily="34" charset="0"/>
              </a:rPr>
              <a:t>. (2015). Empirical longitudinal driving behavior in authority transitions between adaptive cruise control and manual driving. </a:t>
            </a:r>
            <a:r>
              <a:rPr lang="en-US" altLang="zh-TW" b="0" i="1" dirty="0">
                <a:solidFill>
                  <a:srgbClr val="222222"/>
                </a:solidFill>
                <a:effectLst/>
                <a:latin typeface="Arial" panose="020B0604020202020204" pitchFamily="34" charset="0"/>
              </a:rPr>
              <a:t>Transportation Research Record</a:t>
            </a:r>
            <a:r>
              <a:rPr lang="en-US" altLang="zh-TW" b="0" i="0" dirty="0">
                <a:solidFill>
                  <a:srgbClr val="222222"/>
                </a:solidFill>
                <a:effectLst/>
                <a:latin typeface="Arial" panose="020B0604020202020204" pitchFamily="34" charset="0"/>
              </a:rPr>
              <a:t>, </a:t>
            </a:r>
            <a:r>
              <a:rPr lang="en-US" altLang="zh-TW" b="0" i="1" dirty="0">
                <a:solidFill>
                  <a:srgbClr val="222222"/>
                </a:solidFill>
                <a:effectLst/>
                <a:latin typeface="Arial" panose="020B0604020202020204" pitchFamily="34" charset="0"/>
              </a:rPr>
              <a:t>2489</a:t>
            </a:r>
            <a:r>
              <a:rPr lang="en-US" altLang="zh-TW" b="0" i="0" dirty="0">
                <a:solidFill>
                  <a:srgbClr val="222222"/>
                </a:solidFill>
                <a:effectLst/>
                <a:latin typeface="Arial" panose="020B0604020202020204" pitchFamily="34" charset="0"/>
              </a:rPr>
              <a:t>(1), 105-114.</a:t>
            </a:r>
            <a:endParaRPr kumimoji="1" lang="zh-TW" altLang="en-US" dirty="0"/>
          </a:p>
        </p:txBody>
      </p:sp>
      <p:sp>
        <p:nvSpPr>
          <p:cNvPr id="4" name="投影片編號版面配置區 3"/>
          <p:cNvSpPr>
            <a:spLocks noGrp="1"/>
          </p:cNvSpPr>
          <p:nvPr>
            <p:ph type="sldNum" sz="quarter" idx="5"/>
          </p:nvPr>
        </p:nvSpPr>
        <p:spPr/>
        <p:txBody>
          <a:bodyPr/>
          <a:lstStyle/>
          <a:p>
            <a:fld id="{08DE36EC-3EBB-9C4D-89E4-06FFEE2E8563}" type="slidenum">
              <a:rPr kumimoji="1" lang="zh-TW" altLang="en-US" smtClean="0"/>
              <a:t>7</a:t>
            </a:fld>
            <a:endParaRPr kumimoji="1" lang="zh-TW" altLang="en-US"/>
          </a:p>
        </p:txBody>
      </p:sp>
    </p:spTree>
    <p:extLst>
      <p:ext uri="{BB962C8B-B14F-4D97-AF65-F5344CB8AC3E}">
        <p14:creationId xmlns:p14="http://schemas.microsoft.com/office/powerpoint/2010/main" val="2918024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8</a:t>
            </a:fld>
            <a:endParaRPr kumimoji="1" lang="zh-TW" altLang="en-US"/>
          </a:p>
        </p:txBody>
      </p:sp>
    </p:spTree>
    <p:extLst>
      <p:ext uri="{BB962C8B-B14F-4D97-AF65-F5344CB8AC3E}">
        <p14:creationId xmlns:p14="http://schemas.microsoft.com/office/powerpoint/2010/main" val="2520840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9</a:t>
            </a:fld>
            <a:endParaRPr kumimoji="1" lang="zh-TW" altLang="en-US"/>
          </a:p>
        </p:txBody>
      </p:sp>
    </p:spTree>
    <p:extLst>
      <p:ext uri="{BB962C8B-B14F-4D97-AF65-F5344CB8AC3E}">
        <p14:creationId xmlns:p14="http://schemas.microsoft.com/office/powerpoint/2010/main" val="3980237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10</a:t>
            </a:fld>
            <a:endParaRPr kumimoji="1" lang="zh-TW" altLang="en-US"/>
          </a:p>
        </p:txBody>
      </p:sp>
    </p:spTree>
    <p:extLst>
      <p:ext uri="{BB962C8B-B14F-4D97-AF65-F5344CB8AC3E}">
        <p14:creationId xmlns:p14="http://schemas.microsoft.com/office/powerpoint/2010/main" val="114727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DCA724-E36E-7141-94F2-3473E1478FDD}"/>
              </a:ext>
            </a:extLst>
          </p:cNvPr>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a:extLst>
              <a:ext uri="{FF2B5EF4-FFF2-40B4-BE49-F238E27FC236}">
                <a16:creationId xmlns:a16="http://schemas.microsoft.com/office/drawing/2014/main" id="{5B50579C-5BE1-3840-8EC1-F1CFF87C1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a:extLst>
              <a:ext uri="{FF2B5EF4-FFF2-40B4-BE49-F238E27FC236}">
                <a16:creationId xmlns:a16="http://schemas.microsoft.com/office/drawing/2014/main" id="{FF4E3D26-645A-484A-B669-A27F341176C6}"/>
              </a:ext>
            </a:extLst>
          </p:cNvPr>
          <p:cNvSpPr>
            <a:spLocks noGrp="1"/>
          </p:cNvSpPr>
          <p:nvPr>
            <p:ph type="dt" sz="half" idx="10"/>
          </p:nvPr>
        </p:nvSpPr>
        <p:spPr/>
        <p:txBody>
          <a:bodyPr/>
          <a:lstStyle/>
          <a:p>
            <a:fld id="{401B7F42-7989-4FBA-87AD-D9CBADA43418}" type="datetime1">
              <a:rPr kumimoji="1" lang="zh-TW" altLang="en-US" smtClean="0"/>
              <a:t>2021/9/28</a:t>
            </a:fld>
            <a:endParaRPr kumimoji="1" lang="zh-TW" altLang="en-US"/>
          </a:p>
        </p:txBody>
      </p:sp>
      <p:sp>
        <p:nvSpPr>
          <p:cNvPr id="5" name="頁尾版面配置區 4">
            <a:extLst>
              <a:ext uri="{FF2B5EF4-FFF2-40B4-BE49-F238E27FC236}">
                <a16:creationId xmlns:a16="http://schemas.microsoft.com/office/drawing/2014/main" id="{A39CAFEA-34C4-E04A-89CF-43ED38A304C3}"/>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00BDD2A2-00D3-3F4E-BFE7-9580649B03AA}"/>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16481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ABF979-BF7C-5F40-BFEA-845587A1B272}"/>
              </a:ext>
            </a:extLst>
          </p:cNvPr>
          <p:cNvSpPr>
            <a:spLocks noGrp="1"/>
          </p:cNvSpPr>
          <p:nvPr>
            <p:ph type="title"/>
          </p:nvPr>
        </p:nvSpPr>
        <p:spPr/>
        <p:txBody>
          <a:bodyPr/>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38708F31-8AFD-6844-907C-692CB5F82584}"/>
              </a:ext>
            </a:extLst>
          </p:cNvPr>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C56D9F43-EB6D-0A43-AE39-792E79ECB8D9}"/>
              </a:ext>
            </a:extLst>
          </p:cNvPr>
          <p:cNvSpPr>
            <a:spLocks noGrp="1"/>
          </p:cNvSpPr>
          <p:nvPr>
            <p:ph type="dt" sz="half" idx="10"/>
          </p:nvPr>
        </p:nvSpPr>
        <p:spPr/>
        <p:txBody>
          <a:bodyPr/>
          <a:lstStyle/>
          <a:p>
            <a:fld id="{02A803AB-C92D-4BCA-B0AE-22520EBDEF1A}" type="datetime1">
              <a:rPr kumimoji="1" lang="zh-TW" altLang="en-US" smtClean="0"/>
              <a:t>2021/9/28</a:t>
            </a:fld>
            <a:endParaRPr kumimoji="1" lang="zh-TW" altLang="en-US"/>
          </a:p>
        </p:txBody>
      </p:sp>
      <p:sp>
        <p:nvSpPr>
          <p:cNvPr id="5" name="頁尾版面配置區 4">
            <a:extLst>
              <a:ext uri="{FF2B5EF4-FFF2-40B4-BE49-F238E27FC236}">
                <a16:creationId xmlns:a16="http://schemas.microsoft.com/office/drawing/2014/main" id="{0AC8E2B9-9BB2-4546-AC45-CDABCFA8E22D}"/>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492438CC-F59F-934F-BDA5-CA76AF3E32BE}"/>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423885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287A3593-8016-FF48-8A78-2D91B7BF68BB}"/>
              </a:ext>
            </a:extLst>
          </p:cNvPr>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977A1746-D579-8D41-A38A-83671B6EB9FF}"/>
              </a:ext>
            </a:extLst>
          </p:cNvPr>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72EEB0AA-4B27-3F4C-87EB-4E4FC795A806}"/>
              </a:ext>
            </a:extLst>
          </p:cNvPr>
          <p:cNvSpPr>
            <a:spLocks noGrp="1"/>
          </p:cNvSpPr>
          <p:nvPr>
            <p:ph type="dt" sz="half" idx="10"/>
          </p:nvPr>
        </p:nvSpPr>
        <p:spPr/>
        <p:txBody>
          <a:bodyPr/>
          <a:lstStyle/>
          <a:p>
            <a:fld id="{34249CDB-3F6A-4E53-BBF5-F231BCC48195}" type="datetime1">
              <a:rPr kumimoji="1" lang="zh-TW" altLang="en-US" smtClean="0"/>
              <a:t>2021/9/28</a:t>
            </a:fld>
            <a:endParaRPr kumimoji="1" lang="zh-TW" altLang="en-US"/>
          </a:p>
        </p:txBody>
      </p:sp>
      <p:sp>
        <p:nvSpPr>
          <p:cNvPr id="5" name="頁尾版面配置區 4">
            <a:extLst>
              <a:ext uri="{FF2B5EF4-FFF2-40B4-BE49-F238E27FC236}">
                <a16:creationId xmlns:a16="http://schemas.microsoft.com/office/drawing/2014/main" id="{A6C9801D-F340-A74A-85B8-5085192F1A29}"/>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3FBC576-7523-C64A-9129-91BBFE83E565}"/>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413736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0CA0D5-D013-C74C-952B-4E7C2DBDC622}"/>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92D449D7-5A2D-BB4E-A376-6794CB6F2A48}"/>
              </a:ext>
            </a:extLst>
          </p:cNvPr>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8C2E9225-FD63-FD43-B499-E4E3327D84B1}"/>
              </a:ext>
            </a:extLst>
          </p:cNvPr>
          <p:cNvSpPr>
            <a:spLocks noGrp="1"/>
          </p:cNvSpPr>
          <p:nvPr>
            <p:ph type="dt" sz="half" idx="10"/>
          </p:nvPr>
        </p:nvSpPr>
        <p:spPr/>
        <p:txBody>
          <a:bodyPr/>
          <a:lstStyle/>
          <a:p>
            <a:fld id="{AE08D02B-CAD8-4F99-B782-E79B7FA9F8BC}" type="datetime1">
              <a:rPr kumimoji="1" lang="zh-TW" altLang="en-US" smtClean="0"/>
              <a:t>2021/9/28</a:t>
            </a:fld>
            <a:endParaRPr kumimoji="1" lang="zh-TW" altLang="en-US"/>
          </a:p>
        </p:txBody>
      </p:sp>
      <p:sp>
        <p:nvSpPr>
          <p:cNvPr id="5" name="頁尾版面配置區 4">
            <a:extLst>
              <a:ext uri="{FF2B5EF4-FFF2-40B4-BE49-F238E27FC236}">
                <a16:creationId xmlns:a16="http://schemas.microsoft.com/office/drawing/2014/main" id="{F1AB159D-6CE0-2A4E-B7BA-A307C901ACA6}"/>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17E0A9F-A018-7C4E-8DF9-FEFBBB3E278E}"/>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2370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C8F231-E44A-3A47-B9C1-FD7F83A81C25}"/>
              </a:ext>
            </a:extLst>
          </p:cNvPr>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65FAF638-15A5-3B49-80B9-D3FC4FB8B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a:extLst>
              <a:ext uri="{FF2B5EF4-FFF2-40B4-BE49-F238E27FC236}">
                <a16:creationId xmlns:a16="http://schemas.microsoft.com/office/drawing/2014/main" id="{46697E1F-4460-AE40-B6FF-49F15965262C}"/>
              </a:ext>
            </a:extLst>
          </p:cNvPr>
          <p:cNvSpPr>
            <a:spLocks noGrp="1"/>
          </p:cNvSpPr>
          <p:nvPr>
            <p:ph type="dt" sz="half" idx="10"/>
          </p:nvPr>
        </p:nvSpPr>
        <p:spPr/>
        <p:txBody>
          <a:bodyPr/>
          <a:lstStyle/>
          <a:p>
            <a:fld id="{E6425C07-12F1-444D-9CA0-4FAACB25A456}" type="datetime1">
              <a:rPr kumimoji="1" lang="zh-TW" altLang="en-US" smtClean="0"/>
              <a:t>2021/9/28</a:t>
            </a:fld>
            <a:endParaRPr kumimoji="1" lang="zh-TW" altLang="en-US"/>
          </a:p>
        </p:txBody>
      </p:sp>
      <p:sp>
        <p:nvSpPr>
          <p:cNvPr id="5" name="頁尾版面配置區 4">
            <a:extLst>
              <a:ext uri="{FF2B5EF4-FFF2-40B4-BE49-F238E27FC236}">
                <a16:creationId xmlns:a16="http://schemas.microsoft.com/office/drawing/2014/main" id="{C68B89D1-9351-0E42-AFA7-4BE3BC7DC5D1}"/>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79CC88BB-BEC8-8B46-BD01-3ACC9AA73797}"/>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16100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07828D-3638-0A49-A2E6-AB8C6610C819}"/>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F6DE1A37-F5B2-4A4B-AD5D-9FCEAD518551}"/>
              </a:ext>
            </a:extLst>
          </p:cNvPr>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a:extLst>
              <a:ext uri="{FF2B5EF4-FFF2-40B4-BE49-F238E27FC236}">
                <a16:creationId xmlns:a16="http://schemas.microsoft.com/office/drawing/2014/main" id="{B2CF087C-1E53-9A4D-BAC1-4EF12E7BC64C}"/>
              </a:ext>
            </a:extLst>
          </p:cNvPr>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a:extLst>
              <a:ext uri="{FF2B5EF4-FFF2-40B4-BE49-F238E27FC236}">
                <a16:creationId xmlns:a16="http://schemas.microsoft.com/office/drawing/2014/main" id="{CF003570-1952-CD45-AD3B-A624576CD869}"/>
              </a:ext>
            </a:extLst>
          </p:cNvPr>
          <p:cNvSpPr>
            <a:spLocks noGrp="1"/>
          </p:cNvSpPr>
          <p:nvPr>
            <p:ph type="dt" sz="half" idx="10"/>
          </p:nvPr>
        </p:nvSpPr>
        <p:spPr/>
        <p:txBody>
          <a:bodyPr/>
          <a:lstStyle/>
          <a:p>
            <a:fld id="{BDED0E29-C66C-4E59-803F-AB08268DC377}" type="datetime1">
              <a:rPr kumimoji="1" lang="zh-TW" altLang="en-US" smtClean="0"/>
              <a:t>2021/9/28</a:t>
            </a:fld>
            <a:endParaRPr kumimoji="1" lang="zh-TW" altLang="en-US"/>
          </a:p>
        </p:txBody>
      </p:sp>
      <p:sp>
        <p:nvSpPr>
          <p:cNvPr id="6" name="頁尾版面配置區 5">
            <a:extLst>
              <a:ext uri="{FF2B5EF4-FFF2-40B4-BE49-F238E27FC236}">
                <a16:creationId xmlns:a16="http://schemas.microsoft.com/office/drawing/2014/main" id="{91308A77-9561-E94F-9FA2-15EFBFE201E5}"/>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CF8F7BD0-A4A7-9F48-9848-9BA20902CC60}"/>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363721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19E0EE2-8A28-BD46-BBCC-E2C0487BB732}"/>
              </a:ext>
            </a:extLst>
          </p:cNvPr>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E5945855-0BBD-9743-B42C-5CEEBE5110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a:extLst>
              <a:ext uri="{FF2B5EF4-FFF2-40B4-BE49-F238E27FC236}">
                <a16:creationId xmlns:a16="http://schemas.microsoft.com/office/drawing/2014/main" id="{0FA06E2D-8C6A-FF4D-AF69-75E3CFBA76EE}"/>
              </a:ext>
            </a:extLst>
          </p:cNvPr>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a:extLst>
              <a:ext uri="{FF2B5EF4-FFF2-40B4-BE49-F238E27FC236}">
                <a16:creationId xmlns:a16="http://schemas.microsoft.com/office/drawing/2014/main" id="{42587128-C707-554D-BC20-6929E039E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a:extLst>
              <a:ext uri="{FF2B5EF4-FFF2-40B4-BE49-F238E27FC236}">
                <a16:creationId xmlns:a16="http://schemas.microsoft.com/office/drawing/2014/main" id="{D200B922-5A4B-6B47-A511-810C8068CF3E}"/>
              </a:ext>
            </a:extLst>
          </p:cNvPr>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a:extLst>
              <a:ext uri="{FF2B5EF4-FFF2-40B4-BE49-F238E27FC236}">
                <a16:creationId xmlns:a16="http://schemas.microsoft.com/office/drawing/2014/main" id="{8F874ED2-2C2B-2D4F-9622-AA864C79D645}"/>
              </a:ext>
            </a:extLst>
          </p:cNvPr>
          <p:cNvSpPr>
            <a:spLocks noGrp="1"/>
          </p:cNvSpPr>
          <p:nvPr>
            <p:ph type="dt" sz="half" idx="10"/>
          </p:nvPr>
        </p:nvSpPr>
        <p:spPr/>
        <p:txBody>
          <a:bodyPr/>
          <a:lstStyle/>
          <a:p>
            <a:fld id="{4D785992-782D-41D9-A611-14B90040689A}" type="datetime1">
              <a:rPr kumimoji="1" lang="zh-TW" altLang="en-US" smtClean="0"/>
              <a:t>2021/9/28</a:t>
            </a:fld>
            <a:endParaRPr kumimoji="1" lang="zh-TW" altLang="en-US"/>
          </a:p>
        </p:txBody>
      </p:sp>
      <p:sp>
        <p:nvSpPr>
          <p:cNvPr id="8" name="頁尾版面配置區 7">
            <a:extLst>
              <a:ext uri="{FF2B5EF4-FFF2-40B4-BE49-F238E27FC236}">
                <a16:creationId xmlns:a16="http://schemas.microsoft.com/office/drawing/2014/main" id="{0D27938C-2DC2-A044-A678-4B3D77C63426}"/>
              </a:ext>
            </a:extLst>
          </p:cNvPr>
          <p:cNvSpPr>
            <a:spLocks noGrp="1"/>
          </p:cNvSpPr>
          <p:nvPr>
            <p:ph type="ftr" sz="quarter" idx="11"/>
          </p:nvPr>
        </p:nvSpPr>
        <p:spPr/>
        <p:txBody>
          <a:bodyPr/>
          <a:lstStyle/>
          <a:p>
            <a:endParaRPr kumimoji="1" lang="zh-TW" altLang="en-US"/>
          </a:p>
        </p:txBody>
      </p:sp>
      <p:sp>
        <p:nvSpPr>
          <p:cNvPr id="9" name="投影片編號版面配置區 8">
            <a:extLst>
              <a:ext uri="{FF2B5EF4-FFF2-40B4-BE49-F238E27FC236}">
                <a16:creationId xmlns:a16="http://schemas.microsoft.com/office/drawing/2014/main" id="{5427D66E-F23D-F442-91EF-298F60E2DC7C}"/>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83525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E37BC6-4892-1440-AAAF-ED59AC0D25E0}"/>
              </a:ext>
            </a:extLst>
          </p:cNvPr>
          <p:cNvSpPr>
            <a:spLocks noGrp="1"/>
          </p:cNvSpPr>
          <p:nvPr>
            <p:ph type="title"/>
          </p:nvPr>
        </p:nvSpPr>
        <p:spPr/>
        <p:txBody>
          <a:bodyPr/>
          <a:lstStyle/>
          <a:p>
            <a:r>
              <a:rPr kumimoji="1" lang="zh-TW" altLang="en-US"/>
              <a:t>按一下以編輯母片標題樣式</a:t>
            </a:r>
          </a:p>
        </p:txBody>
      </p:sp>
      <p:sp>
        <p:nvSpPr>
          <p:cNvPr id="3" name="日期版面配置區 2">
            <a:extLst>
              <a:ext uri="{FF2B5EF4-FFF2-40B4-BE49-F238E27FC236}">
                <a16:creationId xmlns:a16="http://schemas.microsoft.com/office/drawing/2014/main" id="{6EF4B217-7AFA-4843-8A27-C0126985F0A6}"/>
              </a:ext>
            </a:extLst>
          </p:cNvPr>
          <p:cNvSpPr>
            <a:spLocks noGrp="1"/>
          </p:cNvSpPr>
          <p:nvPr>
            <p:ph type="dt" sz="half" idx="10"/>
          </p:nvPr>
        </p:nvSpPr>
        <p:spPr/>
        <p:txBody>
          <a:bodyPr/>
          <a:lstStyle/>
          <a:p>
            <a:fld id="{CD3652BC-4E4A-4D5A-89CC-49AFCFE36157}" type="datetime1">
              <a:rPr kumimoji="1" lang="zh-TW" altLang="en-US" smtClean="0"/>
              <a:t>2021/9/28</a:t>
            </a:fld>
            <a:endParaRPr kumimoji="1" lang="zh-TW" altLang="en-US"/>
          </a:p>
        </p:txBody>
      </p:sp>
      <p:sp>
        <p:nvSpPr>
          <p:cNvPr id="4" name="頁尾版面配置區 3">
            <a:extLst>
              <a:ext uri="{FF2B5EF4-FFF2-40B4-BE49-F238E27FC236}">
                <a16:creationId xmlns:a16="http://schemas.microsoft.com/office/drawing/2014/main" id="{C22DC748-7EDD-B844-865F-C6A1546FA8A8}"/>
              </a:ext>
            </a:extLst>
          </p:cNvPr>
          <p:cNvSpPr>
            <a:spLocks noGrp="1"/>
          </p:cNvSpPr>
          <p:nvPr>
            <p:ph type="ftr" sz="quarter" idx="11"/>
          </p:nvPr>
        </p:nvSpPr>
        <p:spPr/>
        <p:txBody>
          <a:bodyPr/>
          <a:lstStyle/>
          <a:p>
            <a:endParaRPr kumimoji="1" lang="zh-TW" altLang="en-US"/>
          </a:p>
        </p:txBody>
      </p:sp>
      <p:sp>
        <p:nvSpPr>
          <p:cNvPr id="5" name="投影片編號版面配置區 4">
            <a:extLst>
              <a:ext uri="{FF2B5EF4-FFF2-40B4-BE49-F238E27FC236}">
                <a16:creationId xmlns:a16="http://schemas.microsoft.com/office/drawing/2014/main" id="{E9478B36-83B9-284D-95D4-E96FA1EAAC2A}"/>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4300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9CB8AA8-D431-ED4A-A2D3-4153B45BA596}"/>
              </a:ext>
            </a:extLst>
          </p:cNvPr>
          <p:cNvSpPr>
            <a:spLocks noGrp="1"/>
          </p:cNvSpPr>
          <p:nvPr>
            <p:ph type="dt" sz="half" idx="10"/>
          </p:nvPr>
        </p:nvSpPr>
        <p:spPr/>
        <p:txBody>
          <a:bodyPr/>
          <a:lstStyle/>
          <a:p>
            <a:fld id="{623F44D2-4540-4E4B-8CDF-9FF760CFE51D}" type="datetime1">
              <a:rPr kumimoji="1" lang="zh-TW" altLang="en-US" smtClean="0"/>
              <a:t>2021/9/28</a:t>
            </a:fld>
            <a:endParaRPr kumimoji="1" lang="zh-TW" altLang="en-US"/>
          </a:p>
        </p:txBody>
      </p:sp>
      <p:sp>
        <p:nvSpPr>
          <p:cNvPr id="3" name="頁尾版面配置區 2">
            <a:extLst>
              <a:ext uri="{FF2B5EF4-FFF2-40B4-BE49-F238E27FC236}">
                <a16:creationId xmlns:a16="http://schemas.microsoft.com/office/drawing/2014/main" id="{ADE4AFFD-9A04-3043-8ED0-6B33A2766C67}"/>
              </a:ext>
            </a:extLst>
          </p:cNvPr>
          <p:cNvSpPr>
            <a:spLocks noGrp="1"/>
          </p:cNvSpPr>
          <p:nvPr>
            <p:ph type="ftr" sz="quarter" idx="11"/>
          </p:nvPr>
        </p:nvSpPr>
        <p:spPr/>
        <p:txBody>
          <a:bodyPr/>
          <a:lstStyle/>
          <a:p>
            <a:endParaRPr kumimoji="1" lang="zh-TW" altLang="en-US"/>
          </a:p>
        </p:txBody>
      </p:sp>
      <p:sp>
        <p:nvSpPr>
          <p:cNvPr id="4" name="投影片編號版面配置區 3">
            <a:extLst>
              <a:ext uri="{FF2B5EF4-FFF2-40B4-BE49-F238E27FC236}">
                <a16:creationId xmlns:a16="http://schemas.microsoft.com/office/drawing/2014/main" id="{8F59B85A-3330-1046-9E56-AE70AE00A083}"/>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69003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97B6D9-CFB3-1448-B925-A2D410782671}"/>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1FEEF0B4-68C2-814C-9F2A-1660B9D7D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a:extLst>
              <a:ext uri="{FF2B5EF4-FFF2-40B4-BE49-F238E27FC236}">
                <a16:creationId xmlns:a16="http://schemas.microsoft.com/office/drawing/2014/main" id="{9E027DB9-DC7F-714D-A1E4-404E6E6CA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A82A4315-3368-3742-BF57-00D9BF9CFF07}"/>
              </a:ext>
            </a:extLst>
          </p:cNvPr>
          <p:cNvSpPr>
            <a:spLocks noGrp="1"/>
          </p:cNvSpPr>
          <p:nvPr>
            <p:ph type="dt" sz="half" idx="10"/>
          </p:nvPr>
        </p:nvSpPr>
        <p:spPr/>
        <p:txBody>
          <a:bodyPr/>
          <a:lstStyle/>
          <a:p>
            <a:fld id="{DC0D6C22-E3FB-4517-9418-2FFDDD6E9E2B}" type="datetime1">
              <a:rPr kumimoji="1" lang="zh-TW" altLang="en-US" smtClean="0"/>
              <a:t>2021/9/28</a:t>
            </a:fld>
            <a:endParaRPr kumimoji="1" lang="zh-TW" altLang="en-US"/>
          </a:p>
        </p:txBody>
      </p:sp>
      <p:sp>
        <p:nvSpPr>
          <p:cNvPr id="6" name="頁尾版面配置區 5">
            <a:extLst>
              <a:ext uri="{FF2B5EF4-FFF2-40B4-BE49-F238E27FC236}">
                <a16:creationId xmlns:a16="http://schemas.microsoft.com/office/drawing/2014/main" id="{75407AC0-A88F-0247-94BC-90FB2F442C60}"/>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FAC5643-F94A-CC4D-B795-4309A0BBDCB8}"/>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15202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0EF22E-D900-A34C-920E-A7A82E46BAD4}"/>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a:extLst>
              <a:ext uri="{FF2B5EF4-FFF2-40B4-BE49-F238E27FC236}">
                <a16:creationId xmlns:a16="http://schemas.microsoft.com/office/drawing/2014/main" id="{DCD8E19D-2800-E74C-8AC1-4D9B1FD97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a:extLst>
              <a:ext uri="{FF2B5EF4-FFF2-40B4-BE49-F238E27FC236}">
                <a16:creationId xmlns:a16="http://schemas.microsoft.com/office/drawing/2014/main" id="{4C1AEE7D-9687-144F-9BF0-4CF88F190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A4A907D3-5471-AA4A-B724-440F37297CB6}"/>
              </a:ext>
            </a:extLst>
          </p:cNvPr>
          <p:cNvSpPr>
            <a:spLocks noGrp="1"/>
          </p:cNvSpPr>
          <p:nvPr>
            <p:ph type="dt" sz="half" idx="10"/>
          </p:nvPr>
        </p:nvSpPr>
        <p:spPr/>
        <p:txBody>
          <a:bodyPr/>
          <a:lstStyle/>
          <a:p>
            <a:fld id="{A1C0E928-0DB4-4F02-A67F-06E85912B47E}" type="datetime1">
              <a:rPr kumimoji="1" lang="zh-TW" altLang="en-US" smtClean="0"/>
              <a:t>2021/9/28</a:t>
            </a:fld>
            <a:endParaRPr kumimoji="1" lang="zh-TW" altLang="en-US"/>
          </a:p>
        </p:txBody>
      </p:sp>
      <p:sp>
        <p:nvSpPr>
          <p:cNvPr id="6" name="頁尾版面配置區 5">
            <a:extLst>
              <a:ext uri="{FF2B5EF4-FFF2-40B4-BE49-F238E27FC236}">
                <a16:creationId xmlns:a16="http://schemas.microsoft.com/office/drawing/2014/main" id="{E5219339-2DBD-9A47-A6CA-905D026D064A}"/>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29EB04F-1416-304D-BA14-F0ECBC448DE8}"/>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69592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1128237-B037-7C45-AD68-61CC8F93E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FDCDC64F-BBE5-7041-B6CF-7C5F3EAE4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4E136D63-447C-584A-9D0E-E116FAF43A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8C911-ADDF-4E09-9395-2F6A36C6F81B}" type="datetime1">
              <a:rPr kumimoji="1" lang="zh-TW" altLang="en-US" smtClean="0"/>
              <a:t>2021/9/28</a:t>
            </a:fld>
            <a:endParaRPr kumimoji="1" lang="zh-TW" altLang="en-US"/>
          </a:p>
        </p:txBody>
      </p:sp>
      <p:sp>
        <p:nvSpPr>
          <p:cNvPr id="5" name="頁尾版面配置區 4">
            <a:extLst>
              <a:ext uri="{FF2B5EF4-FFF2-40B4-BE49-F238E27FC236}">
                <a16:creationId xmlns:a16="http://schemas.microsoft.com/office/drawing/2014/main" id="{4031542E-963E-1D43-8B68-271204672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a:extLst>
              <a:ext uri="{FF2B5EF4-FFF2-40B4-BE49-F238E27FC236}">
                <a16:creationId xmlns:a16="http://schemas.microsoft.com/office/drawing/2014/main" id="{350D0767-587E-1145-8C20-DBA900DA4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65227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圓角 30">
            <a:extLst>
              <a:ext uri="{FF2B5EF4-FFF2-40B4-BE49-F238E27FC236}">
                <a16:creationId xmlns:a16="http://schemas.microsoft.com/office/drawing/2014/main" id="{62133940-C822-4DD2-B74C-2E2A0DC0B257}"/>
              </a:ext>
            </a:extLst>
          </p:cNvPr>
          <p:cNvSpPr/>
          <p:nvPr/>
        </p:nvSpPr>
        <p:spPr>
          <a:xfrm>
            <a:off x="1714202" y="946730"/>
            <a:ext cx="8779368" cy="2894994"/>
          </a:xfrm>
          <a:prstGeom prst="roundRect">
            <a:avLst>
              <a:gd name="adj" fmla="val 8764"/>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dirty="0">
              <a:latin typeface="微軟正黑體" panose="020B0604030504040204" pitchFamily="34" charset="-120"/>
              <a:ea typeface="微軟正黑體" panose="020B0604030504040204" pitchFamily="34" charset="-120"/>
            </a:endParaRPr>
          </a:p>
        </p:txBody>
      </p:sp>
      <p:sp>
        <p:nvSpPr>
          <p:cNvPr id="33" name="文字方塊 32">
            <a:extLst>
              <a:ext uri="{FF2B5EF4-FFF2-40B4-BE49-F238E27FC236}">
                <a16:creationId xmlns:a16="http://schemas.microsoft.com/office/drawing/2014/main" id="{619FCC50-E003-4970-A383-87CBBAB4EA6A}"/>
              </a:ext>
            </a:extLst>
          </p:cNvPr>
          <p:cNvSpPr txBox="1"/>
          <p:nvPr/>
        </p:nvSpPr>
        <p:spPr>
          <a:xfrm>
            <a:off x="2483514" y="1213094"/>
            <a:ext cx="7196363" cy="300082"/>
          </a:xfrm>
          <a:prstGeom prst="rect">
            <a:avLst/>
          </a:prstGeom>
          <a:noFill/>
          <a:ln w="19050">
            <a:noFill/>
          </a:ln>
        </p:spPr>
        <p:txBody>
          <a:bodyPr wrap="square" rtlCol="0">
            <a:spAutoFit/>
          </a:bodyPr>
          <a:lstStyle/>
          <a:p>
            <a:r>
              <a:rPr lang="zh-TW" altLang="en-US" sz="1350" dirty="0">
                <a:latin typeface="微軟正黑體" panose="020B0604030504040204" pitchFamily="34" charset="-120"/>
                <a:ea typeface="微軟正黑體" panose="020B0604030504040204" pitchFamily="34" charset="-120"/>
              </a:rPr>
              <a:t>題目：從自動化接管後速度感知對駕駛行為之影響</a:t>
            </a:r>
          </a:p>
        </p:txBody>
      </p:sp>
      <p:grpSp>
        <p:nvGrpSpPr>
          <p:cNvPr id="46" name="群組 45">
            <a:extLst>
              <a:ext uri="{FF2B5EF4-FFF2-40B4-BE49-F238E27FC236}">
                <a16:creationId xmlns:a16="http://schemas.microsoft.com/office/drawing/2014/main" id="{DA99895A-70CB-4B4D-9BAF-75C5F0F145FD}"/>
              </a:ext>
            </a:extLst>
          </p:cNvPr>
          <p:cNvGrpSpPr/>
          <p:nvPr/>
        </p:nvGrpSpPr>
        <p:grpSpPr>
          <a:xfrm>
            <a:off x="1846648" y="1589809"/>
            <a:ext cx="8498707" cy="2178271"/>
            <a:chOff x="424667" y="1820023"/>
            <a:chExt cx="11331609" cy="2904361"/>
          </a:xfrm>
        </p:grpSpPr>
        <p:grpSp>
          <p:nvGrpSpPr>
            <p:cNvPr id="60" name="群組 59">
              <a:extLst>
                <a:ext uri="{FF2B5EF4-FFF2-40B4-BE49-F238E27FC236}">
                  <a16:creationId xmlns:a16="http://schemas.microsoft.com/office/drawing/2014/main" id="{8B5B7C41-EE3B-41A1-975C-8177DAD7125E}"/>
                </a:ext>
              </a:extLst>
            </p:cNvPr>
            <p:cNvGrpSpPr/>
            <p:nvPr/>
          </p:nvGrpSpPr>
          <p:grpSpPr>
            <a:xfrm>
              <a:off x="2601797" y="1820023"/>
              <a:ext cx="9154479" cy="2904361"/>
              <a:chOff x="2045615" y="1677970"/>
              <a:chExt cx="9604876" cy="2904361"/>
            </a:xfrm>
          </p:grpSpPr>
          <p:sp>
            <p:nvSpPr>
              <p:cNvPr id="2" name="矩形 1">
                <a:extLst>
                  <a:ext uri="{FF2B5EF4-FFF2-40B4-BE49-F238E27FC236}">
                    <a16:creationId xmlns:a16="http://schemas.microsoft.com/office/drawing/2014/main" id="{B2BB16EA-91DC-4896-8A81-6C0CC4C2325E}"/>
                  </a:ext>
                </a:extLst>
              </p:cNvPr>
              <p:cNvSpPr/>
              <p:nvPr/>
            </p:nvSpPr>
            <p:spPr>
              <a:xfrm>
                <a:off x="2045616" y="1677971"/>
                <a:ext cx="1743959"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全手動駕駛</a:t>
                </a:r>
                <a:r>
                  <a:rPr lang="en-US" altLang="zh-TW" sz="1350" dirty="0">
                    <a:solidFill>
                      <a:schemeClr val="tx1"/>
                    </a:solidFill>
                    <a:latin typeface="微軟正黑體" panose="020B0604030504040204" pitchFamily="34" charset="-120"/>
                    <a:ea typeface="微軟正黑體" panose="020B0604030504040204" pitchFamily="34" charset="-120"/>
                  </a:rPr>
                  <a:t>(FM)</a:t>
                </a:r>
              </a:p>
            </p:txBody>
          </p:sp>
          <p:sp>
            <p:nvSpPr>
              <p:cNvPr id="3" name="矩形 2">
                <a:extLst>
                  <a:ext uri="{FF2B5EF4-FFF2-40B4-BE49-F238E27FC236}">
                    <a16:creationId xmlns:a16="http://schemas.microsoft.com/office/drawing/2014/main" id="{5D3E06CC-0E24-4D85-9D26-ADF814B94E73}"/>
                  </a:ext>
                </a:extLst>
              </p:cNvPr>
              <p:cNvSpPr/>
              <p:nvPr/>
            </p:nvSpPr>
            <p:spPr>
              <a:xfrm>
                <a:off x="2045615" y="2876746"/>
                <a:ext cx="1743959"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部分自動駕駛</a:t>
                </a:r>
                <a:r>
                  <a:rPr lang="en-US" altLang="zh-TW" sz="1350" dirty="0">
                    <a:solidFill>
                      <a:schemeClr val="tx1"/>
                    </a:solidFill>
                    <a:latin typeface="微軟正黑體" panose="020B0604030504040204" pitchFamily="34" charset="-120"/>
                    <a:ea typeface="微軟正黑體" panose="020B0604030504040204" pitchFamily="34" charset="-120"/>
                  </a:rPr>
                  <a:t>(AM)</a:t>
                </a:r>
              </a:p>
            </p:txBody>
          </p:sp>
          <p:grpSp>
            <p:nvGrpSpPr>
              <p:cNvPr id="10" name="群組 9">
                <a:extLst>
                  <a:ext uri="{FF2B5EF4-FFF2-40B4-BE49-F238E27FC236}">
                    <a16:creationId xmlns:a16="http://schemas.microsoft.com/office/drawing/2014/main" id="{89578CA5-B15A-41F5-895D-A325A3D0773A}"/>
                  </a:ext>
                </a:extLst>
              </p:cNvPr>
              <p:cNvGrpSpPr/>
              <p:nvPr/>
            </p:nvGrpSpPr>
            <p:grpSpPr>
              <a:xfrm>
                <a:off x="3789575" y="2096345"/>
                <a:ext cx="2168162" cy="1221222"/>
                <a:chOff x="1932498" y="2092751"/>
                <a:chExt cx="2168162" cy="1221222"/>
              </a:xfrm>
            </p:grpSpPr>
            <p:cxnSp>
              <p:nvCxnSpPr>
                <p:cNvPr id="5" name="直線接點 4">
                  <a:extLst>
                    <a:ext uri="{FF2B5EF4-FFF2-40B4-BE49-F238E27FC236}">
                      <a16:creationId xmlns:a16="http://schemas.microsoft.com/office/drawing/2014/main" id="{09494449-7B11-49F8-AA98-7493B3BEE175}"/>
                    </a:ext>
                  </a:extLst>
                </p:cNvPr>
                <p:cNvCxnSpPr>
                  <a:cxnSpLocks/>
                  <a:stCxn id="2" idx="3"/>
                </p:cNvCxnSpPr>
                <p:nvPr/>
              </p:nvCxnSpPr>
              <p:spPr>
                <a:xfrm flipV="1">
                  <a:off x="1932498" y="2092752"/>
                  <a:ext cx="2168162" cy="58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接點 5">
                  <a:extLst>
                    <a:ext uri="{FF2B5EF4-FFF2-40B4-BE49-F238E27FC236}">
                      <a16:creationId xmlns:a16="http://schemas.microsoft.com/office/drawing/2014/main" id="{3AF43BC9-0D4D-439E-A7F6-5E934E4B3248}"/>
                    </a:ext>
                  </a:extLst>
                </p:cNvPr>
                <p:cNvCxnSpPr>
                  <a:cxnSpLocks/>
                </p:cNvCxnSpPr>
                <p:nvPr/>
              </p:nvCxnSpPr>
              <p:spPr>
                <a:xfrm flipV="1">
                  <a:off x="3629320" y="3300953"/>
                  <a:ext cx="471340" cy="130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接點 7">
                  <a:extLst>
                    <a:ext uri="{FF2B5EF4-FFF2-40B4-BE49-F238E27FC236}">
                      <a16:creationId xmlns:a16="http://schemas.microsoft.com/office/drawing/2014/main" id="{EF90699A-8E82-48C1-8923-874D716284C2}"/>
                    </a:ext>
                  </a:extLst>
                </p:cNvPr>
                <p:cNvCxnSpPr>
                  <a:cxnSpLocks/>
                </p:cNvCxnSpPr>
                <p:nvPr/>
              </p:nvCxnSpPr>
              <p:spPr>
                <a:xfrm>
                  <a:off x="4090769" y="2092751"/>
                  <a:ext cx="0" cy="12176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群組 23">
                <a:extLst>
                  <a:ext uri="{FF2B5EF4-FFF2-40B4-BE49-F238E27FC236}">
                    <a16:creationId xmlns:a16="http://schemas.microsoft.com/office/drawing/2014/main" id="{330B2DEB-14D1-4ACB-A7E1-A9A5F5C67345}"/>
                  </a:ext>
                </a:extLst>
              </p:cNvPr>
              <p:cNvGrpSpPr/>
              <p:nvPr/>
            </p:nvGrpSpPr>
            <p:grpSpPr>
              <a:xfrm>
                <a:off x="4260914" y="2829615"/>
                <a:ext cx="1225483" cy="1752716"/>
                <a:chOff x="4260914" y="2829615"/>
                <a:chExt cx="1225483" cy="1752716"/>
              </a:xfrm>
            </p:grpSpPr>
            <p:sp>
              <p:nvSpPr>
                <p:cNvPr id="12" name="矩形 11">
                  <a:extLst>
                    <a:ext uri="{FF2B5EF4-FFF2-40B4-BE49-F238E27FC236}">
                      <a16:creationId xmlns:a16="http://schemas.microsoft.com/office/drawing/2014/main" id="{C411921A-FD93-45E1-8FE0-BF647995C233}"/>
                    </a:ext>
                  </a:extLst>
                </p:cNvPr>
                <p:cNvSpPr/>
                <p:nvPr/>
              </p:nvSpPr>
              <p:spPr>
                <a:xfrm>
                  <a:off x="4260914" y="2829615"/>
                  <a:ext cx="1225483" cy="175271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17" name="文字方塊 16">
                  <a:extLst>
                    <a:ext uri="{FF2B5EF4-FFF2-40B4-BE49-F238E27FC236}">
                      <a16:creationId xmlns:a16="http://schemas.microsoft.com/office/drawing/2014/main" id="{E5DC8190-A789-4CC8-A92B-CE2CB97789B4}"/>
                    </a:ext>
                  </a:extLst>
                </p:cNvPr>
                <p:cNvSpPr txBox="1"/>
                <p:nvPr/>
              </p:nvSpPr>
              <p:spPr>
                <a:xfrm>
                  <a:off x="4260915" y="2944642"/>
                  <a:ext cx="1225482" cy="400109"/>
                </a:xfrm>
                <a:prstGeom prst="rect">
                  <a:avLst/>
                </a:prstGeom>
                <a:noFill/>
                <a:ln w="19050">
                  <a:noFill/>
                </a:ln>
              </p:spPr>
              <p:txBody>
                <a:bodyPr wrap="square" rtlCol="0">
                  <a:spAutoFit/>
                </a:bodyPr>
                <a:lstStyle/>
                <a:p>
                  <a:r>
                    <a:rPr lang="zh-TW" altLang="en-US" sz="1350" dirty="0">
                      <a:latin typeface="微軟正黑體" panose="020B0604030504040204" pitchFamily="34" charset="-120"/>
                      <a:ea typeface="微軟正黑體" panose="020B0604030504040204" pitchFamily="34" charset="-120"/>
                    </a:rPr>
                    <a:t>接管任務</a:t>
                  </a:r>
                </a:p>
              </p:txBody>
            </p:sp>
            <p:sp>
              <p:nvSpPr>
                <p:cNvPr id="18" name="文字方塊 17">
                  <a:extLst>
                    <a:ext uri="{FF2B5EF4-FFF2-40B4-BE49-F238E27FC236}">
                      <a16:creationId xmlns:a16="http://schemas.microsoft.com/office/drawing/2014/main" id="{D1BF0363-7C7E-4A2B-8377-12C55F3E449E}"/>
                    </a:ext>
                  </a:extLst>
                </p:cNvPr>
                <p:cNvSpPr txBox="1"/>
                <p:nvPr/>
              </p:nvSpPr>
              <p:spPr>
                <a:xfrm>
                  <a:off x="4357992" y="3428270"/>
                  <a:ext cx="1031132" cy="954108"/>
                </a:xfrm>
                <a:prstGeom prst="rect">
                  <a:avLst/>
                </a:prstGeom>
                <a:noFill/>
                <a:ln w="19050">
                  <a:solidFill>
                    <a:schemeClr val="tx1"/>
                  </a:solidFill>
                </a:ln>
              </p:spPr>
              <p:txBody>
                <a:bodyPr wrap="square" rtlCol="0">
                  <a:spAutoFit/>
                </a:bodyPr>
                <a:lstStyle/>
                <a:p>
                  <a:pPr algn="ctr"/>
                  <a:r>
                    <a:rPr lang="zh-TW" altLang="en-US" sz="1350" dirty="0">
                      <a:latin typeface="微軟正黑體" panose="020B0604030504040204" pitchFamily="34" charset="-120"/>
                      <a:ea typeface="微軟正黑體" panose="020B0604030504040204" pitchFamily="34" charset="-120"/>
                    </a:rPr>
                    <a:t>快到慢</a:t>
                  </a:r>
                  <a:endParaRPr lang="en-US" altLang="zh-TW" sz="1350" dirty="0">
                    <a:latin typeface="微軟正黑體" panose="020B0604030504040204" pitchFamily="34" charset="-120"/>
                    <a:ea typeface="微軟正黑體" panose="020B0604030504040204" pitchFamily="34" charset="-120"/>
                  </a:endParaRPr>
                </a:p>
                <a:p>
                  <a:pPr algn="ctr"/>
                  <a:endParaRPr lang="en-US" altLang="zh-TW" sz="1350" dirty="0">
                    <a:latin typeface="微軟正黑體" panose="020B0604030504040204" pitchFamily="34" charset="-120"/>
                    <a:ea typeface="微軟正黑體" panose="020B0604030504040204" pitchFamily="34" charset="-120"/>
                  </a:endParaRPr>
                </a:p>
                <a:p>
                  <a:pPr algn="ctr"/>
                  <a:r>
                    <a:rPr lang="zh-TW" altLang="en-US" sz="1350" dirty="0">
                      <a:latin typeface="微軟正黑體" panose="020B0604030504040204" pitchFamily="34" charset="-120"/>
                      <a:ea typeface="微軟正黑體" panose="020B0604030504040204" pitchFamily="34" charset="-120"/>
                    </a:rPr>
                    <a:t>慢到快</a:t>
                  </a:r>
                </a:p>
              </p:txBody>
            </p:sp>
          </p:grpSp>
          <p:cxnSp>
            <p:nvCxnSpPr>
              <p:cNvPr id="22" name="直線單箭頭接點 21">
                <a:extLst>
                  <a:ext uri="{FF2B5EF4-FFF2-40B4-BE49-F238E27FC236}">
                    <a16:creationId xmlns:a16="http://schemas.microsoft.com/office/drawing/2014/main" id="{C500D278-9887-42DE-9533-0216703683D4}"/>
                  </a:ext>
                </a:extLst>
              </p:cNvPr>
              <p:cNvCxnSpPr>
                <a:stCxn id="3" idx="3"/>
              </p:cNvCxnSpPr>
              <p:nvPr/>
            </p:nvCxnSpPr>
            <p:spPr>
              <a:xfrm flipV="1">
                <a:off x="3789574" y="3300952"/>
                <a:ext cx="471340"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直線單箭頭接點 22">
                <a:extLst>
                  <a:ext uri="{FF2B5EF4-FFF2-40B4-BE49-F238E27FC236}">
                    <a16:creationId xmlns:a16="http://schemas.microsoft.com/office/drawing/2014/main" id="{746AAB44-5602-46FE-B613-F87902CA5332}"/>
                  </a:ext>
                </a:extLst>
              </p:cNvPr>
              <p:cNvCxnSpPr/>
              <p:nvPr/>
            </p:nvCxnSpPr>
            <p:spPr>
              <a:xfrm flipV="1">
                <a:off x="5946002" y="2695969"/>
                <a:ext cx="471340"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25" name="群組 24">
                <a:extLst>
                  <a:ext uri="{FF2B5EF4-FFF2-40B4-BE49-F238E27FC236}">
                    <a16:creationId xmlns:a16="http://schemas.microsoft.com/office/drawing/2014/main" id="{04E0DC95-A29F-4487-86B8-5BCD2C9663B1}"/>
                  </a:ext>
                </a:extLst>
              </p:cNvPr>
              <p:cNvGrpSpPr/>
              <p:nvPr/>
            </p:nvGrpSpPr>
            <p:grpSpPr>
              <a:xfrm>
                <a:off x="6429076" y="1819611"/>
                <a:ext cx="1225483" cy="1752716"/>
                <a:chOff x="4260914" y="2829615"/>
                <a:chExt cx="1225483" cy="1752716"/>
              </a:xfrm>
            </p:grpSpPr>
            <p:sp>
              <p:nvSpPr>
                <p:cNvPr id="26" name="矩形 25">
                  <a:extLst>
                    <a:ext uri="{FF2B5EF4-FFF2-40B4-BE49-F238E27FC236}">
                      <a16:creationId xmlns:a16="http://schemas.microsoft.com/office/drawing/2014/main" id="{3FC59B9B-EA3C-4A34-AABB-43E3854A9D04}"/>
                    </a:ext>
                  </a:extLst>
                </p:cNvPr>
                <p:cNvSpPr/>
                <p:nvPr/>
              </p:nvSpPr>
              <p:spPr>
                <a:xfrm>
                  <a:off x="4260914" y="2829615"/>
                  <a:ext cx="1225483" cy="175271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27" name="文字方塊 26">
                  <a:extLst>
                    <a:ext uri="{FF2B5EF4-FFF2-40B4-BE49-F238E27FC236}">
                      <a16:creationId xmlns:a16="http://schemas.microsoft.com/office/drawing/2014/main" id="{D150D495-0A8B-4095-9050-67CCC3AB1FFD}"/>
                    </a:ext>
                  </a:extLst>
                </p:cNvPr>
                <p:cNvSpPr txBox="1"/>
                <p:nvPr/>
              </p:nvSpPr>
              <p:spPr>
                <a:xfrm>
                  <a:off x="4260915" y="2944642"/>
                  <a:ext cx="1225482" cy="400109"/>
                </a:xfrm>
                <a:prstGeom prst="rect">
                  <a:avLst/>
                </a:prstGeom>
                <a:noFill/>
                <a:ln w="19050">
                  <a:noFill/>
                </a:ln>
              </p:spPr>
              <p:txBody>
                <a:bodyPr wrap="square" rtlCol="0">
                  <a:spAutoFit/>
                </a:bodyPr>
                <a:lstStyle/>
                <a:p>
                  <a:pPr algn="ctr"/>
                  <a:r>
                    <a:rPr lang="zh-TW" altLang="en-US" sz="1350" dirty="0">
                      <a:latin typeface="微軟正黑體" panose="020B0604030504040204" pitchFamily="34" charset="-120"/>
                      <a:ea typeface="微軟正黑體" panose="020B0604030504040204" pitchFamily="34" charset="-120"/>
                    </a:rPr>
                    <a:t>環境</a:t>
                  </a:r>
                </a:p>
              </p:txBody>
            </p:sp>
            <p:sp>
              <p:nvSpPr>
                <p:cNvPr id="28" name="文字方塊 27">
                  <a:extLst>
                    <a:ext uri="{FF2B5EF4-FFF2-40B4-BE49-F238E27FC236}">
                      <a16:creationId xmlns:a16="http://schemas.microsoft.com/office/drawing/2014/main" id="{3C7357BD-AFCD-486A-965C-78658A7615A4}"/>
                    </a:ext>
                  </a:extLst>
                </p:cNvPr>
                <p:cNvSpPr txBox="1"/>
                <p:nvPr/>
              </p:nvSpPr>
              <p:spPr>
                <a:xfrm>
                  <a:off x="4357992" y="3428270"/>
                  <a:ext cx="1031132" cy="954108"/>
                </a:xfrm>
                <a:prstGeom prst="rect">
                  <a:avLst/>
                </a:prstGeom>
                <a:noFill/>
                <a:ln w="19050">
                  <a:solidFill>
                    <a:schemeClr val="tx1"/>
                  </a:solidFill>
                </a:ln>
              </p:spPr>
              <p:txBody>
                <a:bodyPr wrap="square" rtlCol="0">
                  <a:spAutoFit/>
                </a:bodyPr>
                <a:lstStyle/>
                <a:p>
                  <a:pPr algn="ctr"/>
                  <a:r>
                    <a:rPr lang="zh-TW" altLang="en-US" sz="1350" dirty="0">
                      <a:latin typeface="微軟正黑體" panose="020B0604030504040204" pitchFamily="34" charset="-120"/>
                      <a:ea typeface="微軟正黑體" panose="020B0604030504040204" pitchFamily="34" charset="-120"/>
                    </a:rPr>
                    <a:t>高負荷</a:t>
                  </a:r>
                  <a:endParaRPr lang="en-US" altLang="zh-TW" sz="1350" dirty="0">
                    <a:latin typeface="微軟正黑體" panose="020B0604030504040204" pitchFamily="34" charset="-120"/>
                    <a:ea typeface="微軟正黑體" panose="020B0604030504040204" pitchFamily="34" charset="-120"/>
                  </a:endParaRPr>
                </a:p>
                <a:p>
                  <a:pPr algn="ctr"/>
                  <a:endParaRPr lang="en-US" altLang="zh-TW" sz="1350" dirty="0">
                    <a:latin typeface="微軟正黑體" panose="020B0604030504040204" pitchFamily="34" charset="-120"/>
                    <a:ea typeface="微軟正黑體" panose="020B0604030504040204" pitchFamily="34" charset="-120"/>
                  </a:endParaRPr>
                </a:p>
                <a:p>
                  <a:pPr algn="ctr"/>
                  <a:r>
                    <a:rPr lang="zh-TW" altLang="en-US" sz="1350" dirty="0">
                      <a:latin typeface="微軟正黑體" panose="020B0604030504040204" pitchFamily="34" charset="-120"/>
                      <a:ea typeface="微軟正黑體" panose="020B0604030504040204" pitchFamily="34" charset="-120"/>
                    </a:rPr>
                    <a:t>低負荷</a:t>
                  </a:r>
                </a:p>
              </p:txBody>
            </p:sp>
          </p:grpSp>
          <p:sp>
            <p:nvSpPr>
              <p:cNvPr id="30" name="矩形 29">
                <a:extLst>
                  <a:ext uri="{FF2B5EF4-FFF2-40B4-BE49-F238E27FC236}">
                    <a16:creationId xmlns:a16="http://schemas.microsoft.com/office/drawing/2014/main" id="{29D00D29-6EFD-4702-8F8F-8B11663B207D}"/>
                  </a:ext>
                </a:extLst>
              </p:cNvPr>
              <p:cNvSpPr/>
              <p:nvPr/>
            </p:nvSpPr>
            <p:spPr>
              <a:xfrm>
                <a:off x="8402427" y="1677970"/>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心理負荷</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32" name="矩形 31">
                <a:extLst>
                  <a:ext uri="{FF2B5EF4-FFF2-40B4-BE49-F238E27FC236}">
                    <a16:creationId xmlns:a16="http://schemas.microsoft.com/office/drawing/2014/main" id="{ACED33DD-ACAC-475C-8D2E-3F0F536507EB}"/>
                  </a:ext>
                </a:extLst>
              </p:cNvPr>
              <p:cNvSpPr/>
              <p:nvPr/>
            </p:nvSpPr>
            <p:spPr>
              <a:xfrm>
                <a:off x="8402427" y="3291659"/>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道路事件</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cxnSp>
            <p:nvCxnSpPr>
              <p:cNvPr id="37" name="直線單箭頭接點 36">
                <a:extLst>
                  <a:ext uri="{FF2B5EF4-FFF2-40B4-BE49-F238E27FC236}">
                    <a16:creationId xmlns:a16="http://schemas.microsoft.com/office/drawing/2014/main" id="{5A04B16F-E2E5-408E-9B5C-AD6754E1FF08}"/>
                  </a:ext>
                </a:extLst>
              </p:cNvPr>
              <p:cNvCxnSpPr>
                <a:cxnSpLocks/>
              </p:cNvCxnSpPr>
              <p:nvPr/>
            </p:nvCxnSpPr>
            <p:spPr>
              <a:xfrm flipV="1">
                <a:off x="9780182" y="3611133"/>
                <a:ext cx="492553" cy="92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0" name="矩形 39">
                <a:extLst>
                  <a:ext uri="{FF2B5EF4-FFF2-40B4-BE49-F238E27FC236}">
                    <a16:creationId xmlns:a16="http://schemas.microsoft.com/office/drawing/2014/main" id="{4BD8EECD-1D4B-415D-8E13-66AF6581C832}"/>
                  </a:ext>
                </a:extLst>
              </p:cNvPr>
              <p:cNvSpPr/>
              <p:nvPr/>
            </p:nvSpPr>
            <p:spPr>
              <a:xfrm>
                <a:off x="10294060" y="1677970"/>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主觀量表</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sp>
            <p:nvSpPr>
              <p:cNvPr id="42" name="矩形 41">
                <a:extLst>
                  <a:ext uri="{FF2B5EF4-FFF2-40B4-BE49-F238E27FC236}">
                    <a16:creationId xmlns:a16="http://schemas.microsoft.com/office/drawing/2014/main" id="{CB6E568A-FD9C-460B-BFF9-56F621C8783A}"/>
                  </a:ext>
                </a:extLst>
              </p:cNvPr>
              <p:cNvSpPr/>
              <p:nvPr/>
            </p:nvSpPr>
            <p:spPr>
              <a:xfrm>
                <a:off x="10294059" y="3300952"/>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駕駛績效</a:t>
                </a:r>
                <a:endParaRPr lang="en-US" altLang="zh-TW" sz="1350" dirty="0">
                  <a:solidFill>
                    <a:schemeClr val="tx1"/>
                  </a:solidFill>
                  <a:latin typeface="微軟正黑體" panose="020B0604030504040204" pitchFamily="34" charset="-120"/>
                  <a:ea typeface="微軟正黑體" panose="020B0604030504040204" pitchFamily="34" charset="-120"/>
                </a:endParaRPr>
              </a:p>
            </p:txBody>
          </p:sp>
          <p:grpSp>
            <p:nvGrpSpPr>
              <p:cNvPr id="56" name="群組 55">
                <a:extLst>
                  <a:ext uri="{FF2B5EF4-FFF2-40B4-BE49-F238E27FC236}">
                    <a16:creationId xmlns:a16="http://schemas.microsoft.com/office/drawing/2014/main" id="{B6FF37A4-56B8-4D3D-93E1-312A42AC9E28}"/>
                  </a:ext>
                </a:extLst>
              </p:cNvPr>
              <p:cNvGrpSpPr/>
              <p:nvPr/>
            </p:nvGrpSpPr>
            <p:grpSpPr>
              <a:xfrm>
                <a:off x="8125897" y="1952801"/>
                <a:ext cx="286258" cy="1622982"/>
                <a:chOff x="8125897" y="1952801"/>
                <a:chExt cx="286258" cy="1622982"/>
              </a:xfrm>
            </p:grpSpPr>
            <p:cxnSp>
              <p:nvCxnSpPr>
                <p:cNvPr id="29" name="直線單箭頭接點 28">
                  <a:extLst>
                    <a:ext uri="{FF2B5EF4-FFF2-40B4-BE49-F238E27FC236}">
                      <a16:creationId xmlns:a16="http://schemas.microsoft.com/office/drawing/2014/main" id="{9D9F1CB2-9E0B-4259-A11D-790576A68424}"/>
                    </a:ext>
                  </a:extLst>
                </p:cNvPr>
                <p:cNvCxnSpPr>
                  <a:cxnSpLocks/>
                  <a:endCxn id="30" idx="1"/>
                </p:cNvCxnSpPr>
                <p:nvPr/>
              </p:nvCxnSpPr>
              <p:spPr>
                <a:xfrm>
                  <a:off x="8125897" y="1952802"/>
                  <a:ext cx="27653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7" name="直線接點 46">
                  <a:extLst>
                    <a:ext uri="{FF2B5EF4-FFF2-40B4-BE49-F238E27FC236}">
                      <a16:creationId xmlns:a16="http://schemas.microsoft.com/office/drawing/2014/main" id="{BF84FB48-EF98-418F-BB4D-C8167CC50B64}"/>
                    </a:ext>
                  </a:extLst>
                </p:cNvPr>
                <p:cNvCxnSpPr>
                  <a:cxnSpLocks/>
                </p:cNvCxnSpPr>
                <p:nvPr/>
              </p:nvCxnSpPr>
              <p:spPr>
                <a:xfrm>
                  <a:off x="8125899" y="1952801"/>
                  <a:ext cx="9726" cy="1622982"/>
                </a:xfrm>
                <a:prstGeom prst="line">
                  <a:avLst/>
                </a:prstGeom>
                <a:ln w="19050"/>
              </p:spPr>
              <p:style>
                <a:lnRef idx="1">
                  <a:schemeClr val="dk1"/>
                </a:lnRef>
                <a:fillRef idx="0">
                  <a:schemeClr val="dk1"/>
                </a:fillRef>
                <a:effectRef idx="0">
                  <a:schemeClr val="dk1"/>
                </a:effectRef>
                <a:fontRef idx="minor">
                  <a:schemeClr val="tx1"/>
                </a:fontRef>
              </p:style>
            </p:cxnSp>
            <p:cxnSp>
              <p:nvCxnSpPr>
                <p:cNvPr id="49" name="直線單箭頭接點 48">
                  <a:extLst>
                    <a:ext uri="{FF2B5EF4-FFF2-40B4-BE49-F238E27FC236}">
                      <a16:creationId xmlns:a16="http://schemas.microsoft.com/office/drawing/2014/main" id="{73A1AFA2-3DB8-448B-BF78-2753328957BE}"/>
                    </a:ext>
                  </a:extLst>
                </p:cNvPr>
                <p:cNvCxnSpPr>
                  <a:cxnSpLocks/>
                </p:cNvCxnSpPr>
                <p:nvPr/>
              </p:nvCxnSpPr>
              <p:spPr>
                <a:xfrm>
                  <a:off x="8135625" y="3566490"/>
                  <a:ext cx="27653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cxnSp>
            <p:nvCxnSpPr>
              <p:cNvPr id="57" name="直線接點 56">
                <a:extLst>
                  <a:ext uri="{FF2B5EF4-FFF2-40B4-BE49-F238E27FC236}">
                    <a16:creationId xmlns:a16="http://schemas.microsoft.com/office/drawing/2014/main" id="{64509164-A994-4959-8062-D06852632233}"/>
                  </a:ext>
                </a:extLst>
              </p:cNvPr>
              <p:cNvCxnSpPr>
                <a:cxnSpLocks/>
              </p:cNvCxnSpPr>
              <p:nvPr/>
            </p:nvCxnSpPr>
            <p:spPr>
              <a:xfrm flipV="1">
                <a:off x="7654362" y="2729515"/>
                <a:ext cx="471340" cy="130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單箭頭接點 58">
                <a:extLst>
                  <a:ext uri="{FF2B5EF4-FFF2-40B4-BE49-F238E27FC236}">
                    <a16:creationId xmlns:a16="http://schemas.microsoft.com/office/drawing/2014/main" id="{50E6D41E-9EE5-4308-9F50-73FED65E1CAA}"/>
                  </a:ext>
                </a:extLst>
              </p:cNvPr>
              <p:cNvCxnSpPr>
                <a:cxnSpLocks/>
              </p:cNvCxnSpPr>
              <p:nvPr/>
            </p:nvCxnSpPr>
            <p:spPr>
              <a:xfrm flipV="1">
                <a:off x="9758858" y="1952801"/>
                <a:ext cx="492553" cy="92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34" name="矩形 33">
              <a:extLst>
                <a:ext uri="{FF2B5EF4-FFF2-40B4-BE49-F238E27FC236}">
                  <a16:creationId xmlns:a16="http://schemas.microsoft.com/office/drawing/2014/main" id="{CB038466-4D87-4BF4-A5CC-C4E2DEBC967C}"/>
                </a:ext>
              </a:extLst>
            </p:cNvPr>
            <p:cNvSpPr/>
            <p:nvPr/>
          </p:nvSpPr>
          <p:spPr>
            <a:xfrm>
              <a:off x="424667" y="2413579"/>
              <a:ext cx="1662180"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350" dirty="0">
                  <a:solidFill>
                    <a:schemeClr val="tx1"/>
                  </a:solidFill>
                  <a:latin typeface="微軟正黑體" panose="020B0604030504040204" pitchFamily="34" charset="-120"/>
                  <a:ea typeface="微軟正黑體" panose="020B0604030504040204" pitchFamily="34" charset="-120"/>
                </a:rPr>
                <a:t>年齡</a:t>
              </a:r>
              <a:endParaRPr lang="en-US" altLang="zh-TW" sz="1350" dirty="0">
                <a:solidFill>
                  <a:schemeClr val="tx1"/>
                </a:solidFill>
                <a:latin typeface="微軟正黑體" panose="020B0604030504040204" pitchFamily="34" charset="-120"/>
                <a:ea typeface="微軟正黑體" panose="020B0604030504040204" pitchFamily="34" charset="-120"/>
              </a:endParaRPr>
            </a:p>
            <a:p>
              <a:pPr algn="ctr">
                <a:lnSpc>
                  <a:spcPct val="150000"/>
                </a:lnSpc>
              </a:pPr>
              <a:r>
                <a:rPr lang="en-US" altLang="zh-TW" sz="1350" dirty="0">
                  <a:solidFill>
                    <a:schemeClr val="tx1"/>
                  </a:solidFill>
                  <a:latin typeface="微軟正黑體" panose="020B0604030504040204" pitchFamily="34" charset="-120"/>
                  <a:ea typeface="微軟正黑體" panose="020B0604030504040204" pitchFamily="34" charset="-120"/>
                </a:rPr>
                <a:t>(</a:t>
              </a:r>
              <a:r>
                <a:rPr lang="zh-TW" altLang="en-US" sz="1350" dirty="0">
                  <a:solidFill>
                    <a:schemeClr val="tx1"/>
                  </a:solidFill>
                  <a:latin typeface="微軟正黑體" panose="020B0604030504040204" pitchFamily="34" charset="-120"/>
                  <a:ea typeface="微軟正黑體" panose="020B0604030504040204" pitchFamily="34" charset="-120"/>
                </a:rPr>
                <a:t>老年 </a:t>
              </a:r>
              <a:r>
                <a:rPr lang="en-US" altLang="zh-TW" sz="1350" dirty="0">
                  <a:solidFill>
                    <a:schemeClr val="tx1"/>
                  </a:solidFill>
                  <a:latin typeface="微軟正黑體" panose="020B0604030504040204" pitchFamily="34" charset="-120"/>
                  <a:ea typeface="微軟正黑體" panose="020B0604030504040204" pitchFamily="34" charset="-120"/>
                </a:rPr>
                <a:t>VS </a:t>
              </a:r>
              <a:r>
                <a:rPr lang="zh-TW" altLang="en-US" sz="1350" dirty="0">
                  <a:solidFill>
                    <a:schemeClr val="tx1"/>
                  </a:solidFill>
                  <a:latin typeface="微軟正黑體" panose="020B0604030504040204" pitchFamily="34" charset="-120"/>
                  <a:ea typeface="微軟正黑體" panose="020B0604030504040204" pitchFamily="34" charset="-120"/>
                </a:rPr>
                <a:t>年輕</a:t>
              </a:r>
              <a:r>
                <a:rPr lang="en-US" altLang="zh-TW" sz="1350" dirty="0">
                  <a:solidFill>
                    <a:schemeClr val="tx1"/>
                  </a:solidFill>
                  <a:latin typeface="微軟正黑體" panose="020B0604030504040204" pitchFamily="34" charset="-120"/>
                  <a:ea typeface="微軟正黑體" panose="020B0604030504040204" pitchFamily="34" charset="-120"/>
                </a:rPr>
                <a:t>)</a:t>
              </a:r>
            </a:p>
          </p:txBody>
        </p:sp>
        <p:grpSp>
          <p:nvGrpSpPr>
            <p:cNvPr id="20" name="群組 19">
              <a:extLst>
                <a:ext uri="{FF2B5EF4-FFF2-40B4-BE49-F238E27FC236}">
                  <a16:creationId xmlns:a16="http://schemas.microsoft.com/office/drawing/2014/main" id="{A5C91A34-78C1-48EB-8072-28075F919702}"/>
                </a:ext>
              </a:extLst>
            </p:cNvPr>
            <p:cNvGrpSpPr/>
            <p:nvPr/>
          </p:nvGrpSpPr>
          <p:grpSpPr>
            <a:xfrm>
              <a:off x="2096274" y="2104147"/>
              <a:ext cx="519888" cy="1482436"/>
              <a:chOff x="2096274" y="2112401"/>
              <a:chExt cx="519888" cy="1622982"/>
            </a:xfrm>
          </p:grpSpPr>
          <p:cxnSp>
            <p:nvCxnSpPr>
              <p:cNvPr id="41" name="直線單箭頭接點 40">
                <a:extLst>
                  <a:ext uri="{FF2B5EF4-FFF2-40B4-BE49-F238E27FC236}">
                    <a16:creationId xmlns:a16="http://schemas.microsoft.com/office/drawing/2014/main" id="{0145E4E3-52B2-4503-A5EB-A78D93EA5B1F}"/>
                  </a:ext>
                </a:extLst>
              </p:cNvPr>
              <p:cNvCxnSpPr>
                <a:cxnSpLocks/>
              </p:cNvCxnSpPr>
              <p:nvPr/>
            </p:nvCxnSpPr>
            <p:spPr>
              <a:xfrm>
                <a:off x="2343327" y="2112402"/>
                <a:ext cx="2635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3" name="直線接點 42">
                <a:extLst>
                  <a:ext uri="{FF2B5EF4-FFF2-40B4-BE49-F238E27FC236}">
                    <a16:creationId xmlns:a16="http://schemas.microsoft.com/office/drawing/2014/main" id="{C4653AF0-C24E-42A1-AD61-D40B12DB4256}"/>
                  </a:ext>
                </a:extLst>
              </p:cNvPr>
              <p:cNvCxnSpPr>
                <a:cxnSpLocks/>
              </p:cNvCxnSpPr>
              <p:nvPr/>
            </p:nvCxnSpPr>
            <p:spPr>
              <a:xfrm>
                <a:off x="2343329" y="2112401"/>
                <a:ext cx="9270" cy="1622982"/>
              </a:xfrm>
              <a:prstGeom prst="line">
                <a:avLst/>
              </a:prstGeom>
              <a:ln w="19050"/>
            </p:spPr>
            <p:style>
              <a:lnRef idx="1">
                <a:schemeClr val="dk1"/>
              </a:lnRef>
              <a:fillRef idx="0">
                <a:schemeClr val="dk1"/>
              </a:fillRef>
              <a:effectRef idx="0">
                <a:schemeClr val="dk1"/>
              </a:effectRef>
              <a:fontRef idx="minor">
                <a:schemeClr val="tx1"/>
              </a:fontRef>
            </p:style>
          </p:cxnSp>
          <p:cxnSp>
            <p:nvCxnSpPr>
              <p:cNvPr id="44" name="直線單箭頭接點 43">
                <a:extLst>
                  <a:ext uri="{FF2B5EF4-FFF2-40B4-BE49-F238E27FC236}">
                    <a16:creationId xmlns:a16="http://schemas.microsoft.com/office/drawing/2014/main" id="{C42A7FC7-242E-45F0-913E-11469413CC78}"/>
                  </a:ext>
                </a:extLst>
              </p:cNvPr>
              <p:cNvCxnSpPr>
                <a:cxnSpLocks/>
              </p:cNvCxnSpPr>
              <p:nvPr/>
            </p:nvCxnSpPr>
            <p:spPr>
              <a:xfrm>
                <a:off x="2352599" y="3726090"/>
                <a:ext cx="26356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5" name="直線接點 44">
                <a:extLst>
                  <a:ext uri="{FF2B5EF4-FFF2-40B4-BE49-F238E27FC236}">
                    <a16:creationId xmlns:a16="http://schemas.microsoft.com/office/drawing/2014/main" id="{FC0CEC45-8C18-4732-9566-74BB80435FB2}"/>
                  </a:ext>
                </a:extLst>
              </p:cNvPr>
              <p:cNvCxnSpPr>
                <a:cxnSpLocks/>
              </p:cNvCxnSpPr>
              <p:nvPr/>
            </p:nvCxnSpPr>
            <p:spPr>
              <a:xfrm>
                <a:off x="2096274" y="2889115"/>
                <a:ext cx="2468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5" name="群組 64">
            <a:extLst>
              <a:ext uri="{FF2B5EF4-FFF2-40B4-BE49-F238E27FC236}">
                <a16:creationId xmlns:a16="http://schemas.microsoft.com/office/drawing/2014/main" id="{B6A30F52-BEB5-44E5-8741-A467D9C00D72}"/>
              </a:ext>
            </a:extLst>
          </p:cNvPr>
          <p:cNvGrpSpPr/>
          <p:nvPr/>
        </p:nvGrpSpPr>
        <p:grpSpPr>
          <a:xfrm>
            <a:off x="5306517" y="4210059"/>
            <a:ext cx="3855008" cy="1488500"/>
            <a:chOff x="2930042" y="4518752"/>
            <a:chExt cx="5140011" cy="1984667"/>
          </a:xfrm>
        </p:grpSpPr>
        <p:pic>
          <p:nvPicPr>
            <p:cNvPr id="66"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F149AB5C-79A2-47D1-A1F9-0B90B491B0F5}"/>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29748" y="5003123"/>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02663C25-5C9E-48C0-912E-3EB890719C2B}"/>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13956" y="5746515"/>
              <a:ext cx="904460" cy="743392"/>
            </a:xfrm>
            <a:prstGeom prst="rect">
              <a:avLst/>
            </a:prstGeom>
            <a:noFill/>
            <a:extLst>
              <a:ext uri="{909E8E84-426E-40DD-AFC4-6F175D3DCCD1}">
                <a14:hiddenFill xmlns:a14="http://schemas.microsoft.com/office/drawing/2010/main">
                  <a:solidFill>
                    <a:srgbClr val="FFFFFF"/>
                  </a:solidFill>
                </a14:hiddenFill>
              </a:ext>
            </a:extLst>
          </p:spPr>
        </p:pic>
        <p:cxnSp>
          <p:nvCxnSpPr>
            <p:cNvPr id="68" name="直線單箭頭接點 67">
              <a:extLst>
                <a:ext uri="{FF2B5EF4-FFF2-40B4-BE49-F238E27FC236}">
                  <a16:creationId xmlns:a16="http://schemas.microsoft.com/office/drawing/2014/main" id="{D286FC14-97A7-400F-A452-09C7EA0C25CB}"/>
                </a:ext>
              </a:extLst>
            </p:cNvPr>
            <p:cNvCxnSpPr/>
            <p:nvPr/>
          </p:nvCxnSpPr>
          <p:spPr>
            <a:xfrm flipV="1">
              <a:off x="5118416" y="5410825"/>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直線單箭頭接點 68">
              <a:extLst>
                <a:ext uri="{FF2B5EF4-FFF2-40B4-BE49-F238E27FC236}">
                  <a16:creationId xmlns:a16="http://schemas.microsoft.com/office/drawing/2014/main" id="{7C19CB0D-1816-4D00-B47E-CB889024840B}"/>
                </a:ext>
              </a:extLst>
            </p:cNvPr>
            <p:cNvCxnSpPr/>
            <p:nvPr/>
          </p:nvCxnSpPr>
          <p:spPr>
            <a:xfrm flipV="1">
              <a:off x="5118416" y="6154216"/>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70"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5D415E6D-75C3-45FA-8478-2E0225E66E7E}"/>
                </a:ext>
              </a:extLst>
            </p:cNvPr>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24696" y="4987300"/>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932A6BA3-9333-4F2D-A036-E3D0FA10A0DD}"/>
                </a:ext>
              </a:extLst>
            </p:cNvPr>
            <p:cNvPicPr>
              <a:picLocks noChangeAspect="1" noChangeArrowheads="1"/>
            </p:cNvPicPr>
            <p:nvPr/>
          </p:nvPicPr>
          <p:blipFill>
            <a:blip r:embed="rId3" cstate="print">
              <a:grayscl/>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43770" y="5760027"/>
              <a:ext cx="904460" cy="743392"/>
            </a:xfrm>
            <a:prstGeom prst="rect">
              <a:avLst/>
            </a:prstGeom>
            <a:noFill/>
            <a:extLst>
              <a:ext uri="{909E8E84-426E-40DD-AFC4-6F175D3DCCD1}">
                <a14:hiddenFill xmlns:a14="http://schemas.microsoft.com/office/drawing/2010/main">
                  <a:solidFill>
                    <a:srgbClr val="FFFFFF"/>
                  </a:solidFill>
                </a14:hiddenFill>
              </a:ext>
            </a:extLst>
          </p:spPr>
        </p:pic>
        <p:sp>
          <p:nvSpPr>
            <p:cNvPr id="72" name="矩形 71">
              <a:extLst>
                <a:ext uri="{FF2B5EF4-FFF2-40B4-BE49-F238E27FC236}">
                  <a16:creationId xmlns:a16="http://schemas.microsoft.com/office/drawing/2014/main" id="{ECB0465D-0928-4306-9804-90B477DFC618}"/>
                </a:ext>
              </a:extLst>
            </p:cNvPr>
            <p:cNvSpPr/>
            <p:nvPr/>
          </p:nvSpPr>
          <p:spPr>
            <a:xfrm>
              <a:off x="2965088" y="4886257"/>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60km/h</a:t>
              </a:r>
              <a:endParaRPr lang="zh-TW" altLang="en-US" sz="1350" dirty="0">
                <a:solidFill>
                  <a:schemeClr val="tx1"/>
                </a:solidFill>
              </a:endParaRPr>
            </a:p>
          </p:txBody>
        </p:sp>
        <p:sp>
          <p:nvSpPr>
            <p:cNvPr id="73" name="矩形 72">
              <a:extLst>
                <a:ext uri="{FF2B5EF4-FFF2-40B4-BE49-F238E27FC236}">
                  <a16:creationId xmlns:a16="http://schemas.microsoft.com/office/drawing/2014/main" id="{1E65CE78-2181-4B9F-93DA-9EDB6CE86F9E}"/>
                </a:ext>
              </a:extLst>
            </p:cNvPr>
            <p:cNvSpPr/>
            <p:nvPr/>
          </p:nvSpPr>
          <p:spPr>
            <a:xfrm>
              <a:off x="2930042" y="5796089"/>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110km/h</a:t>
              </a:r>
              <a:endParaRPr lang="zh-TW" altLang="en-US" sz="1350" dirty="0">
                <a:solidFill>
                  <a:schemeClr val="tx1"/>
                </a:solidFill>
              </a:endParaRPr>
            </a:p>
          </p:txBody>
        </p:sp>
        <p:sp>
          <p:nvSpPr>
            <p:cNvPr id="74" name="矩形 73">
              <a:extLst>
                <a:ext uri="{FF2B5EF4-FFF2-40B4-BE49-F238E27FC236}">
                  <a16:creationId xmlns:a16="http://schemas.microsoft.com/office/drawing/2014/main" id="{9699F312-3A6F-42CD-A7A8-7F72456FAA32}"/>
                </a:ext>
              </a:extLst>
            </p:cNvPr>
            <p:cNvSpPr/>
            <p:nvPr/>
          </p:nvSpPr>
          <p:spPr>
            <a:xfrm>
              <a:off x="6783766" y="580118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60km/h</a:t>
              </a:r>
              <a:endParaRPr lang="zh-TW" altLang="en-US" sz="1350" dirty="0">
                <a:solidFill>
                  <a:schemeClr val="tx1"/>
                </a:solidFill>
              </a:endParaRPr>
            </a:p>
          </p:txBody>
        </p:sp>
        <p:sp>
          <p:nvSpPr>
            <p:cNvPr id="75" name="矩形 74">
              <a:extLst>
                <a:ext uri="{FF2B5EF4-FFF2-40B4-BE49-F238E27FC236}">
                  <a16:creationId xmlns:a16="http://schemas.microsoft.com/office/drawing/2014/main" id="{B45D7D3D-3E89-4412-AA41-3BE9E75F4E7E}"/>
                </a:ext>
              </a:extLst>
            </p:cNvPr>
            <p:cNvSpPr/>
            <p:nvPr/>
          </p:nvSpPr>
          <p:spPr>
            <a:xfrm>
              <a:off x="6797997" y="490291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110km/h</a:t>
              </a:r>
              <a:endParaRPr lang="zh-TW" altLang="en-US" sz="1350" dirty="0">
                <a:solidFill>
                  <a:schemeClr val="tx1"/>
                </a:solidFill>
              </a:endParaRPr>
            </a:p>
          </p:txBody>
        </p:sp>
        <p:sp>
          <p:nvSpPr>
            <p:cNvPr id="76" name="矩形 75">
              <a:extLst>
                <a:ext uri="{FF2B5EF4-FFF2-40B4-BE49-F238E27FC236}">
                  <a16:creationId xmlns:a16="http://schemas.microsoft.com/office/drawing/2014/main" id="{4D2E3866-0DEE-4114-9BE5-F8FB0DE0230C}"/>
                </a:ext>
              </a:extLst>
            </p:cNvPr>
            <p:cNvSpPr/>
            <p:nvPr/>
          </p:nvSpPr>
          <p:spPr>
            <a:xfrm>
              <a:off x="4579582" y="4518752"/>
              <a:ext cx="1875977" cy="44916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自動化高速公路</a:t>
              </a:r>
            </a:p>
          </p:txBody>
        </p:sp>
      </p:grpSp>
    </p:spTree>
    <p:extLst>
      <p:ext uri="{BB962C8B-B14F-4D97-AF65-F5344CB8AC3E}">
        <p14:creationId xmlns:p14="http://schemas.microsoft.com/office/powerpoint/2010/main" val="212517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10</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81135"/>
            <a:ext cx="2565516" cy="23326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目的</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168648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本研究的目的是深入了解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和手動駕駛之間的權限轉換中縱向駕駛行為的理論和經驗</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駕駛模擬器實驗深入了解權限轉換期間的駕駛行為</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667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1707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11</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參與者</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1132490"/>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75 </a:t>
            </a:r>
            <a:r>
              <a:rPr lang="zh-TW" altLang="en-US" sz="2400" dirty="0">
                <a:solidFill>
                  <a:srgbClr val="202122"/>
                </a:solidFill>
                <a:latin typeface="微軟正黑體" panose="020B0604030504040204" pitchFamily="34" charset="-120"/>
                <a:ea typeface="微軟正黑體" panose="020B0604030504040204" pitchFamily="34" charset="-120"/>
              </a:rPr>
              <a:t>名參與者，為代爾夫特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至 </a:t>
            </a:r>
            <a:r>
              <a:rPr lang="en-US" altLang="zh-TW" sz="2400" dirty="0">
                <a:solidFill>
                  <a:srgbClr val="202122"/>
                </a:solidFill>
                <a:latin typeface="微軟正黑體" panose="020B0604030504040204" pitchFamily="34" charset="-120"/>
                <a:ea typeface="微軟正黑體" panose="020B0604030504040204" pitchFamily="34" charset="-120"/>
              </a:rPr>
              <a:t>72 </a:t>
            </a:r>
            <a:r>
              <a:rPr lang="zh-TW" altLang="en-US" sz="2400" dirty="0">
                <a:solidFill>
                  <a:srgbClr val="202122"/>
                </a:solidFill>
                <a:latin typeface="微軟正黑體" panose="020B0604030504040204" pitchFamily="34" charset="-120"/>
                <a:ea typeface="微軟正黑體" panose="020B0604030504040204" pitchFamily="34" charset="-120"/>
              </a:rPr>
              <a:t>歲的男性和女性居民中招募了 。</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持有有效的駕照和一年以上的駕駛經驗。</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9ECD3143-B3D7-436B-8D48-FBF40624B413}"/>
              </a:ext>
            </a:extLst>
          </p:cNvPr>
          <p:cNvSpPr/>
          <p:nvPr/>
        </p:nvSpPr>
        <p:spPr>
          <a:xfrm>
            <a:off x="243088" y="3804005"/>
            <a:ext cx="11705824" cy="2146041"/>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DED186C9-E5E1-41C3-BD69-FC622E89EDD3}"/>
              </a:ext>
            </a:extLst>
          </p:cNvPr>
          <p:cNvSpPr/>
          <p:nvPr/>
        </p:nvSpPr>
        <p:spPr>
          <a:xfrm>
            <a:off x="1299258" y="331417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a:extLst>
              <a:ext uri="{FF2B5EF4-FFF2-40B4-BE49-F238E27FC236}">
                <a16:creationId xmlns:a16="http://schemas.microsoft.com/office/drawing/2014/main" id="{2C2CD809-7AF6-4498-9DB3-964771C99FC3}"/>
              </a:ext>
            </a:extLst>
          </p:cNvPr>
          <p:cNvSpPr/>
          <p:nvPr/>
        </p:nvSpPr>
        <p:spPr>
          <a:xfrm>
            <a:off x="1299259" y="285983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設備</a:t>
            </a:r>
          </a:p>
        </p:txBody>
      </p:sp>
      <p:sp>
        <p:nvSpPr>
          <p:cNvPr id="14" name="矩形 13">
            <a:extLst>
              <a:ext uri="{FF2B5EF4-FFF2-40B4-BE49-F238E27FC236}">
                <a16:creationId xmlns:a16="http://schemas.microsoft.com/office/drawing/2014/main" id="{8ED416E4-1F3B-477F-996F-4B46766D3FCA}"/>
              </a:ext>
            </a:extLst>
          </p:cNvPr>
          <p:cNvSpPr/>
          <p:nvPr/>
        </p:nvSpPr>
        <p:spPr>
          <a:xfrm>
            <a:off x="664516" y="3988026"/>
            <a:ext cx="10689283" cy="168648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三個以 </a:t>
            </a:r>
            <a:r>
              <a:rPr lang="en-US" altLang="zh-TW" sz="2400" dirty="0">
                <a:solidFill>
                  <a:srgbClr val="202122"/>
                </a:solidFill>
                <a:latin typeface="微軟正黑體" panose="020B0604030504040204" pitchFamily="34" charset="-120"/>
                <a:ea typeface="微軟正黑體" panose="020B0604030504040204" pitchFamily="34" charset="-120"/>
              </a:rPr>
              <a:t>120 </a:t>
            </a:r>
            <a:r>
              <a:rPr lang="zh-TW" altLang="en-US" sz="2400" dirty="0">
                <a:solidFill>
                  <a:srgbClr val="202122"/>
                </a:solidFill>
                <a:latin typeface="微軟正黑體" panose="020B0604030504040204" pitchFamily="34" charset="-120"/>
                <a:ea typeface="微軟正黑體" panose="020B0604030504040204" pitchFamily="34" charset="-120"/>
              </a:rPr>
              <a:t>度角放置的螢幕顯示場景、儀表板、車輛內部和鏡子。</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提供水平 </a:t>
            </a:r>
            <a:r>
              <a:rPr lang="en-US" altLang="zh-TW" sz="2400" dirty="0">
                <a:solidFill>
                  <a:srgbClr val="202122"/>
                </a:solidFill>
                <a:latin typeface="微軟正黑體" panose="020B0604030504040204" pitchFamily="34" charset="-120"/>
                <a:ea typeface="微軟正黑體" panose="020B0604030504040204" pitchFamily="34" charset="-120"/>
              </a:rPr>
              <a:t>180 </a:t>
            </a:r>
            <a:r>
              <a:rPr lang="zh-TW" altLang="en-US" sz="2400" dirty="0">
                <a:solidFill>
                  <a:srgbClr val="202122"/>
                </a:solidFill>
                <a:latin typeface="微軟正黑體" panose="020B0604030504040204" pitchFamily="34" charset="-120"/>
                <a:ea typeface="微軟正黑體" panose="020B0604030504040204" pitchFamily="34" charset="-120"/>
              </a:rPr>
              <a:t>度和垂直 </a:t>
            </a:r>
            <a:r>
              <a:rPr lang="en-US" altLang="zh-TW" sz="2400" dirty="0">
                <a:solidFill>
                  <a:srgbClr val="202122"/>
                </a:solidFill>
                <a:latin typeface="微軟正黑體" panose="020B0604030504040204" pitchFamily="34" charset="-120"/>
                <a:ea typeface="微軟正黑體" panose="020B0604030504040204" pitchFamily="34" charset="-120"/>
              </a:rPr>
              <a:t>45 </a:t>
            </a:r>
            <a:r>
              <a:rPr lang="zh-TW" altLang="en-US" sz="2400" dirty="0">
                <a:solidFill>
                  <a:srgbClr val="202122"/>
                </a:solidFill>
                <a:latin typeface="微軟正黑體" panose="020B0604030504040204" pitchFamily="34" charset="-120"/>
                <a:ea typeface="微軟正黑體" panose="020B0604030504040204" pitchFamily="34" charset="-120"/>
              </a:rPr>
              <a:t>度的視野。</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使用</a:t>
            </a:r>
            <a:r>
              <a:rPr lang="en-US" altLang="zh-TW" sz="2400" dirty="0" err="1">
                <a:solidFill>
                  <a:srgbClr val="202122"/>
                </a:solidFill>
                <a:latin typeface="微軟正黑體" panose="020B0604030504040204" pitchFamily="34" charset="-120"/>
                <a:ea typeface="微軟正黑體" panose="020B0604030504040204" pitchFamily="34" charset="-120"/>
              </a:rPr>
              <a:t>StSoftware</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15" name="圖片 14">
            <a:extLst>
              <a:ext uri="{FF2B5EF4-FFF2-40B4-BE49-F238E27FC236}">
                <a16:creationId xmlns:a16="http://schemas.microsoft.com/office/drawing/2014/main" id="{F46CA861-7136-41B6-8F94-3F123A5D4E72}"/>
              </a:ext>
            </a:extLst>
          </p:cNvPr>
          <p:cNvPicPr/>
          <p:nvPr/>
        </p:nvPicPr>
        <p:blipFill rotWithShape="1">
          <a:blip r:embed="rId4"/>
          <a:srcRect r="49460" b="8730"/>
          <a:stretch/>
        </p:blipFill>
        <p:spPr>
          <a:xfrm>
            <a:off x="8610600" y="4584158"/>
            <a:ext cx="3508311" cy="2271013"/>
          </a:xfrm>
          <a:prstGeom prst="rect">
            <a:avLst/>
          </a:prstGeom>
        </p:spPr>
      </p:pic>
    </p:spTree>
    <p:extLst>
      <p:ext uri="{BB962C8B-B14F-4D97-AF65-F5344CB8AC3E}">
        <p14:creationId xmlns:p14="http://schemas.microsoft.com/office/powerpoint/2010/main" val="269138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091682"/>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12</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場景</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3348481"/>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兩種場景（共 </a:t>
            </a:r>
            <a:r>
              <a:rPr lang="en-US" altLang="zh-TW" sz="2400" dirty="0">
                <a:solidFill>
                  <a:srgbClr val="202122"/>
                </a:solidFill>
                <a:latin typeface="微軟正黑體" panose="020B0604030504040204" pitchFamily="34" charset="-120"/>
                <a:ea typeface="微軟正黑體" panose="020B0604030504040204" pitchFamily="34" charset="-120"/>
              </a:rPr>
              <a:t>7 </a:t>
            </a:r>
            <a:r>
              <a:rPr lang="zh-TW" altLang="en-US" sz="2400" dirty="0">
                <a:solidFill>
                  <a:srgbClr val="202122"/>
                </a:solidFill>
                <a:latin typeface="微軟正黑體" panose="020B0604030504040204" pitchFamily="34" charset="-120"/>
                <a:ea typeface="微軟正黑體" panose="020B0604030504040204" pitchFamily="34" charset="-120"/>
              </a:rPr>
              <a:t>公里）組成的駕駛環境。</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第一部分在</a:t>
            </a:r>
            <a:r>
              <a:rPr lang="zh-TW" altLang="en-US" sz="2400" b="1" dirty="0">
                <a:solidFill>
                  <a:srgbClr val="202122"/>
                </a:solidFill>
                <a:latin typeface="微軟正黑體" panose="020B0604030504040204" pitchFamily="34" charset="-120"/>
                <a:ea typeface="微軟正黑體" panose="020B0604030504040204" pitchFamily="34" charset="-120"/>
              </a:rPr>
              <a:t>城市環境</a:t>
            </a:r>
            <a:r>
              <a:rPr lang="zh-TW" altLang="en-US" sz="2400" dirty="0">
                <a:solidFill>
                  <a:srgbClr val="202122"/>
                </a:solidFill>
                <a:latin typeface="微軟正黑體" panose="020B0604030504040204" pitchFamily="34" charset="-120"/>
                <a:ea typeface="微軟正黑體" panose="020B0604030504040204" pitchFamily="34" charset="-120"/>
              </a:rPr>
              <a:t>中的駕駛（</a:t>
            </a:r>
            <a:r>
              <a:rPr lang="en-US" altLang="zh-TW" sz="2400" dirty="0">
                <a:solidFill>
                  <a:srgbClr val="202122"/>
                </a:solidFill>
                <a:latin typeface="微軟正黑體" panose="020B0604030504040204" pitchFamily="34" charset="-120"/>
                <a:ea typeface="微軟正黑體" panose="020B0604030504040204" pitchFamily="34" charset="-120"/>
              </a:rPr>
              <a:t>2 </a:t>
            </a:r>
            <a:r>
              <a:rPr lang="zh-TW" altLang="en-US" sz="2400" dirty="0">
                <a:solidFill>
                  <a:srgbClr val="202122"/>
                </a:solidFill>
                <a:latin typeface="微軟正黑體" panose="020B0604030504040204" pitchFamily="34" charset="-120"/>
                <a:ea typeface="微軟正黑體" panose="020B0604030504040204" pitchFamily="34" charset="-120"/>
              </a:rPr>
              <a:t>公里）。</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此階段，所有參與者都手動駕駛，</a:t>
            </a:r>
            <a:r>
              <a:rPr lang="zh-TW" altLang="en-US" sz="2400" b="1" dirty="0">
                <a:solidFill>
                  <a:srgbClr val="202122"/>
                </a:solidFill>
                <a:latin typeface="微軟正黑體" panose="020B0604030504040204" pitchFamily="34" charset="-120"/>
                <a:ea typeface="微軟正黑體" panose="020B0604030504040204" pitchFamily="34" charset="-120"/>
              </a:rPr>
              <a:t>無法使用 </a:t>
            </a:r>
            <a:r>
              <a:rPr lang="en-US" altLang="zh-TW" sz="2400" b="1" dirty="0">
                <a:solidFill>
                  <a:srgbClr val="202122"/>
                </a:solidFill>
                <a:latin typeface="微軟正黑體" panose="020B0604030504040204" pitchFamily="34" charset="-120"/>
                <a:ea typeface="微軟正黑體" panose="020B0604030504040204" pitchFamily="34" charset="-120"/>
              </a:rPr>
              <a:t>ACC</a:t>
            </a:r>
            <a:r>
              <a:rPr lang="zh-TW" altLang="en-US" sz="2400" dirty="0">
                <a:solidFill>
                  <a:srgbClr val="202122"/>
                </a:solidFill>
                <a:latin typeface="微軟正黑體" panose="020B0604030504040204" pitchFamily="34" charset="-120"/>
                <a:ea typeface="微軟正黑體" panose="020B0604030504040204" pitchFamily="34" charset="-120"/>
              </a:rPr>
              <a:t>。目的是讓參與者習慣在駕駛模擬器中駕駛。</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第二部分，由一條高速公路的兩個路段（每段 </a:t>
            </a:r>
            <a:r>
              <a:rPr lang="en-US" altLang="zh-TW" sz="2400" dirty="0">
                <a:solidFill>
                  <a:srgbClr val="202122"/>
                </a:solidFill>
                <a:latin typeface="微軟正黑體" panose="020B0604030504040204" pitchFamily="34" charset="-120"/>
                <a:ea typeface="微軟正黑體" panose="020B0604030504040204" pitchFamily="34" charset="-120"/>
              </a:rPr>
              <a:t>2 </a:t>
            </a:r>
            <a:r>
              <a:rPr lang="zh-TW" altLang="en-US" sz="2400" dirty="0">
                <a:solidFill>
                  <a:srgbClr val="202122"/>
                </a:solidFill>
                <a:latin typeface="微軟正黑體" panose="020B0604030504040204" pitchFamily="34" charset="-120"/>
                <a:ea typeface="微軟正黑體" panose="020B0604030504040204" pitchFamily="34" charset="-120"/>
              </a:rPr>
              <a:t>公里）組成，雙向兩車道，並由單車道延伸（</a:t>
            </a:r>
            <a:r>
              <a:rPr lang="en-US" altLang="zh-TW" sz="2400" dirty="0">
                <a:solidFill>
                  <a:srgbClr val="202122"/>
                </a:solidFill>
                <a:latin typeface="微軟正黑體" panose="020B0604030504040204" pitchFamily="34" charset="-120"/>
                <a:ea typeface="微軟正黑體" panose="020B0604030504040204" pitchFamily="34" charset="-120"/>
              </a:rPr>
              <a:t>1 </a:t>
            </a:r>
            <a:r>
              <a:rPr lang="zh-TW" altLang="en-US" sz="2400" dirty="0">
                <a:solidFill>
                  <a:srgbClr val="202122"/>
                </a:solidFill>
                <a:latin typeface="微軟正黑體" panose="020B0604030504040204" pitchFamily="34" charset="-120"/>
                <a:ea typeface="微軟正黑體" panose="020B0604030504040204" pitchFamily="34" charset="-120"/>
              </a:rPr>
              <a:t>公里）連接。</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9" name="圖片 8">
            <a:extLst>
              <a:ext uri="{FF2B5EF4-FFF2-40B4-BE49-F238E27FC236}">
                <a16:creationId xmlns:a16="http://schemas.microsoft.com/office/drawing/2014/main" id="{964186B7-13A5-449A-87CE-5DA69250A32C}"/>
              </a:ext>
            </a:extLst>
          </p:cNvPr>
          <p:cNvPicPr/>
          <p:nvPr/>
        </p:nvPicPr>
        <p:blipFill rotWithShape="1">
          <a:blip r:embed="rId4"/>
          <a:srcRect l="50000" b="7581"/>
          <a:stretch/>
        </p:blipFill>
        <p:spPr>
          <a:xfrm>
            <a:off x="8838771" y="76771"/>
            <a:ext cx="2870778" cy="2158806"/>
          </a:xfrm>
          <a:prstGeom prst="rect">
            <a:avLst/>
          </a:prstGeom>
        </p:spPr>
      </p:pic>
      <p:sp>
        <p:nvSpPr>
          <p:cNvPr id="2" name="矩形 1">
            <a:extLst>
              <a:ext uri="{FF2B5EF4-FFF2-40B4-BE49-F238E27FC236}">
                <a16:creationId xmlns:a16="http://schemas.microsoft.com/office/drawing/2014/main" id="{7D299472-0B50-4851-AD6E-B4F1928F2395}"/>
              </a:ext>
            </a:extLst>
          </p:cNvPr>
          <p:cNvSpPr/>
          <p:nvPr/>
        </p:nvSpPr>
        <p:spPr>
          <a:xfrm>
            <a:off x="1987420" y="5326334"/>
            <a:ext cx="7367595" cy="439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 name="直線接點 5">
            <a:extLst>
              <a:ext uri="{FF2B5EF4-FFF2-40B4-BE49-F238E27FC236}">
                <a16:creationId xmlns:a16="http://schemas.microsoft.com/office/drawing/2014/main" id="{8BA605BE-342F-4156-BF83-988EA6B472C9}"/>
              </a:ext>
            </a:extLst>
          </p:cNvPr>
          <p:cNvCxnSpPr/>
          <p:nvPr/>
        </p:nvCxnSpPr>
        <p:spPr>
          <a:xfrm>
            <a:off x="3909531" y="5326334"/>
            <a:ext cx="0" cy="439984"/>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直線接點 14">
            <a:extLst>
              <a:ext uri="{FF2B5EF4-FFF2-40B4-BE49-F238E27FC236}">
                <a16:creationId xmlns:a16="http://schemas.microsoft.com/office/drawing/2014/main" id="{53BD0BE4-C573-4377-85DB-7DC199D4D3A9}"/>
              </a:ext>
            </a:extLst>
          </p:cNvPr>
          <p:cNvCxnSpPr/>
          <p:nvPr/>
        </p:nvCxnSpPr>
        <p:spPr>
          <a:xfrm>
            <a:off x="5890728" y="5326334"/>
            <a:ext cx="0" cy="439984"/>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直線接點 15">
            <a:extLst>
              <a:ext uri="{FF2B5EF4-FFF2-40B4-BE49-F238E27FC236}">
                <a16:creationId xmlns:a16="http://schemas.microsoft.com/office/drawing/2014/main" id="{5BF88C27-78D1-4F6B-AB1F-492DBE3715AC}"/>
              </a:ext>
            </a:extLst>
          </p:cNvPr>
          <p:cNvCxnSpPr/>
          <p:nvPr/>
        </p:nvCxnSpPr>
        <p:spPr>
          <a:xfrm>
            <a:off x="7083143" y="5326334"/>
            <a:ext cx="0" cy="439984"/>
          </a:xfrm>
          <a:prstGeom prst="line">
            <a:avLst/>
          </a:prstGeom>
        </p:spPr>
        <p:style>
          <a:lnRef idx="3">
            <a:schemeClr val="accent2"/>
          </a:lnRef>
          <a:fillRef idx="0">
            <a:schemeClr val="accent2"/>
          </a:fillRef>
          <a:effectRef idx="2">
            <a:schemeClr val="accent2"/>
          </a:effectRef>
          <a:fontRef idx="minor">
            <a:schemeClr val="tx1"/>
          </a:fontRef>
        </p:style>
      </p:cxnSp>
      <p:sp>
        <p:nvSpPr>
          <p:cNvPr id="5" name="文字方塊 4">
            <a:extLst>
              <a:ext uri="{FF2B5EF4-FFF2-40B4-BE49-F238E27FC236}">
                <a16:creationId xmlns:a16="http://schemas.microsoft.com/office/drawing/2014/main" id="{C45E819D-1019-4E06-A531-4F335CC1B7E7}"/>
              </a:ext>
            </a:extLst>
          </p:cNvPr>
          <p:cNvSpPr txBox="1"/>
          <p:nvPr/>
        </p:nvSpPr>
        <p:spPr>
          <a:xfrm>
            <a:off x="2215662" y="5990252"/>
            <a:ext cx="1248507" cy="369332"/>
          </a:xfrm>
          <a:prstGeom prst="rect">
            <a:avLst/>
          </a:prstGeom>
          <a:noFill/>
        </p:spPr>
        <p:txBody>
          <a:bodyPr wrap="square" rtlCol="0">
            <a:spAutoFit/>
          </a:bodyPr>
          <a:lstStyle/>
          <a:p>
            <a:r>
              <a:rPr lang="zh-TW" altLang="en-US" dirty="0"/>
              <a:t>城市</a:t>
            </a:r>
            <a:r>
              <a:rPr lang="en-US" altLang="zh-TW" dirty="0"/>
              <a:t>(2KM)</a:t>
            </a:r>
            <a:endParaRPr lang="zh-TW" altLang="en-US" dirty="0"/>
          </a:p>
        </p:txBody>
      </p:sp>
      <p:sp>
        <p:nvSpPr>
          <p:cNvPr id="14" name="文字方塊 13">
            <a:extLst>
              <a:ext uri="{FF2B5EF4-FFF2-40B4-BE49-F238E27FC236}">
                <a16:creationId xmlns:a16="http://schemas.microsoft.com/office/drawing/2014/main" id="{ED547993-966D-4149-8E40-555CAD04893F}"/>
              </a:ext>
            </a:extLst>
          </p:cNvPr>
          <p:cNvSpPr txBox="1"/>
          <p:nvPr/>
        </p:nvSpPr>
        <p:spPr>
          <a:xfrm>
            <a:off x="4021016" y="5990252"/>
            <a:ext cx="1614735" cy="369332"/>
          </a:xfrm>
          <a:prstGeom prst="rect">
            <a:avLst/>
          </a:prstGeom>
          <a:noFill/>
        </p:spPr>
        <p:txBody>
          <a:bodyPr wrap="square" rtlCol="0">
            <a:spAutoFit/>
          </a:bodyPr>
          <a:lstStyle/>
          <a:p>
            <a:r>
              <a:rPr lang="zh-TW" altLang="en-US" dirty="0"/>
              <a:t>高速公路</a:t>
            </a:r>
            <a:r>
              <a:rPr lang="en-US" altLang="zh-TW" dirty="0"/>
              <a:t>(2KM)</a:t>
            </a:r>
            <a:endParaRPr lang="zh-TW" altLang="en-US" dirty="0"/>
          </a:p>
        </p:txBody>
      </p:sp>
      <p:sp>
        <p:nvSpPr>
          <p:cNvPr id="17" name="文字方塊 16">
            <a:extLst>
              <a:ext uri="{FF2B5EF4-FFF2-40B4-BE49-F238E27FC236}">
                <a16:creationId xmlns:a16="http://schemas.microsoft.com/office/drawing/2014/main" id="{808A26B0-DBEB-48D6-9819-EF53127CF507}"/>
              </a:ext>
            </a:extLst>
          </p:cNvPr>
          <p:cNvSpPr txBox="1"/>
          <p:nvPr/>
        </p:nvSpPr>
        <p:spPr>
          <a:xfrm>
            <a:off x="7496909" y="5990252"/>
            <a:ext cx="1614735" cy="369332"/>
          </a:xfrm>
          <a:prstGeom prst="rect">
            <a:avLst/>
          </a:prstGeom>
          <a:noFill/>
        </p:spPr>
        <p:txBody>
          <a:bodyPr wrap="square" rtlCol="0">
            <a:spAutoFit/>
          </a:bodyPr>
          <a:lstStyle/>
          <a:p>
            <a:r>
              <a:rPr lang="zh-TW" altLang="en-US" dirty="0"/>
              <a:t>高速公路</a:t>
            </a:r>
            <a:r>
              <a:rPr lang="en-US" altLang="zh-TW" dirty="0"/>
              <a:t>(2KM)</a:t>
            </a:r>
            <a:endParaRPr lang="zh-TW" altLang="en-US" dirty="0"/>
          </a:p>
        </p:txBody>
      </p:sp>
      <p:sp>
        <p:nvSpPr>
          <p:cNvPr id="18" name="文字方塊 17">
            <a:extLst>
              <a:ext uri="{FF2B5EF4-FFF2-40B4-BE49-F238E27FC236}">
                <a16:creationId xmlns:a16="http://schemas.microsoft.com/office/drawing/2014/main" id="{EB608724-D590-4BBA-9784-44BD19C306E2}"/>
              </a:ext>
            </a:extLst>
          </p:cNvPr>
          <p:cNvSpPr txBox="1"/>
          <p:nvPr/>
        </p:nvSpPr>
        <p:spPr>
          <a:xfrm>
            <a:off x="5671217" y="4768748"/>
            <a:ext cx="1614735" cy="369332"/>
          </a:xfrm>
          <a:prstGeom prst="rect">
            <a:avLst/>
          </a:prstGeom>
          <a:noFill/>
        </p:spPr>
        <p:txBody>
          <a:bodyPr wrap="square" rtlCol="0">
            <a:spAutoFit/>
          </a:bodyPr>
          <a:lstStyle/>
          <a:p>
            <a:r>
              <a:rPr lang="zh-TW" altLang="en-US" dirty="0"/>
              <a:t>連接公路</a:t>
            </a:r>
            <a:r>
              <a:rPr lang="en-US" altLang="zh-TW" dirty="0"/>
              <a:t>(1KM)</a:t>
            </a:r>
            <a:endParaRPr lang="zh-TW" altLang="en-US" dirty="0"/>
          </a:p>
        </p:txBody>
      </p:sp>
    </p:spTree>
    <p:extLst>
      <p:ext uri="{BB962C8B-B14F-4D97-AF65-F5344CB8AC3E}">
        <p14:creationId xmlns:p14="http://schemas.microsoft.com/office/powerpoint/2010/main" val="26024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13</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場景</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3902479"/>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在本研究中，</a:t>
            </a:r>
            <a:r>
              <a:rPr lang="zh-TW" altLang="en-US" sz="2400" b="1" dirty="0">
                <a:solidFill>
                  <a:srgbClr val="202122"/>
                </a:solidFill>
                <a:latin typeface="微軟正黑體" panose="020B0604030504040204" pitchFamily="34" charset="-120"/>
                <a:ea typeface="微軟正黑體" panose="020B0604030504040204" pitchFamily="34" charset="-120"/>
              </a:rPr>
              <a:t>僅分析了在兩個高速公路段收集的數據</a:t>
            </a:r>
            <a:r>
              <a:rPr lang="zh-TW" altLang="en-US" sz="2400" dirty="0">
                <a:solidFill>
                  <a:srgbClr val="202122"/>
                </a:solidFill>
                <a:latin typeface="微軟正黑體" panose="020B0604030504040204" pitchFamily="34" charset="-120"/>
                <a:ea typeface="微軟正黑體" panose="020B0604030504040204" pitchFamily="34" charset="-120"/>
              </a:rPr>
              <a:t>。周圍車輛的速度被編程為隨機變化，右側車道為 </a:t>
            </a:r>
            <a:r>
              <a:rPr lang="en-US" altLang="zh-TW" sz="2400" dirty="0">
                <a:solidFill>
                  <a:srgbClr val="202122"/>
                </a:solidFill>
                <a:latin typeface="微軟正黑體" panose="020B0604030504040204" pitchFamily="34" charset="-120"/>
                <a:ea typeface="微軟正黑體" panose="020B0604030504040204" pitchFamily="34" charset="-120"/>
              </a:rPr>
              <a:t>80 </a:t>
            </a:r>
            <a:r>
              <a:rPr lang="zh-TW" altLang="en-US" sz="2400" dirty="0">
                <a:solidFill>
                  <a:srgbClr val="202122"/>
                </a:solidFill>
                <a:latin typeface="微軟正黑體" panose="020B0604030504040204" pitchFamily="34" charset="-120"/>
                <a:ea typeface="微軟正黑體" panose="020B0604030504040204" pitchFamily="34" charset="-120"/>
              </a:rPr>
              <a:t>至 </a:t>
            </a:r>
            <a:r>
              <a:rPr lang="en-US" altLang="zh-TW" sz="2400" dirty="0">
                <a:solidFill>
                  <a:srgbClr val="202122"/>
                </a:solidFill>
                <a:latin typeface="微軟正黑體" panose="020B0604030504040204" pitchFamily="34" charset="-120"/>
                <a:ea typeface="微軟正黑體" panose="020B0604030504040204" pitchFamily="34" charset="-120"/>
              </a:rPr>
              <a:t>85 </a:t>
            </a:r>
            <a:r>
              <a:rPr lang="zh-TW" altLang="en-US" sz="2400" dirty="0">
                <a:solidFill>
                  <a:srgbClr val="202122"/>
                </a:solidFill>
                <a:latin typeface="微軟正黑體" panose="020B0604030504040204" pitchFamily="34" charset="-120"/>
                <a:ea typeface="微軟正黑體" panose="020B0604030504040204" pitchFamily="34" charset="-120"/>
              </a:rPr>
              <a:t>公里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a:t>
            </a:r>
            <a:r>
              <a:rPr lang="en-US" altLang="zh-TW" sz="2400" dirty="0">
                <a:solidFill>
                  <a:srgbClr val="202122"/>
                </a:solidFill>
                <a:latin typeface="微軟正黑體" panose="020B0604030504040204" pitchFamily="34" charset="-120"/>
                <a:ea typeface="微軟正黑體" panose="020B0604030504040204" pitchFamily="34" charset="-120"/>
              </a:rPr>
              <a:t>110 </a:t>
            </a:r>
            <a:r>
              <a:rPr lang="zh-TW" altLang="en-US" sz="2400" dirty="0">
                <a:solidFill>
                  <a:srgbClr val="202122"/>
                </a:solidFill>
                <a:latin typeface="微軟正黑體" panose="020B0604030504040204" pitchFamily="34" charset="-120"/>
                <a:ea typeface="微軟正黑體" panose="020B0604030504040204" pitchFamily="34" charset="-120"/>
              </a:rPr>
              <a:t>至 </a:t>
            </a:r>
            <a:r>
              <a:rPr lang="en-US" altLang="zh-TW" sz="2400" dirty="0">
                <a:solidFill>
                  <a:srgbClr val="202122"/>
                </a:solidFill>
                <a:latin typeface="微軟正黑體" panose="020B0604030504040204" pitchFamily="34" charset="-120"/>
                <a:ea typeface="微軟正黑體" panose="020B0604030504040204" pitchFamily="34" charset="-120"/>
              </a:rPr>
              <a:t>115 </a:t>
            </a:r>
            <a:r>
              <a:rPr lang="zh-TW" altLang="en-US" sz="2400" dirty="0">
                <a:solidFill>
                  <a:srgbClr val="202122"/>
                </a:solidFill>
                <a:latin typeface="微軟正黑體" panose="020B0604030504040204" pitchFamily="34" charset="-120"/>
                <a:ea typeface="微軟正黑體" panose="020B0604030504040204" pitchFamily="34" charset="-120"/>
              </a:rPr>
              <a:t>公里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小時，左側車道為 </a:t>
            </a:r>
            <a:r>
              <a:rPr lang="en-US" altLang="zh-TW" sz="2400" dirty="0">
                <a:solidFill>
                  <a:srgbClr val="202122"/>
                </a:solidFill>
                <a:latin typeface="微軟正黑體" panose="020B0604030504040204" pitchFamily="34" charset="-120"/>
                <a:ea typeface="微軟正黑體" panose="020B0604030504040204" pitchFamily="34" charset="-120"/>
              </a:rPr>
              <a:t>120 </a:t>
            </a:r>
            <a:r>
              <a:rPr lang="zh-TW" altLang="en-US" sz="2400" dirty="0">
                <a:solidFill>
                  <a:srgbClr val="202122"/>
                </a:solidFill>
                <a:latin typeface="微軟正黑體" panose="020B0604030504040204" pitchFamily="34" charset="-120"/>
                <a:ea typeface="微軟正黑體" panose="020B0604030504040204" pitchFamily="34" charset="-120"/>
              </a:rPr>
              <a:t>至 </a:t>
            </a:r>
            <a:r>
              <a:rPr lang="en-US" altLang="zh-TW" sz="2400" dirty="0">
                <a:solidFill>
                  <a:srgbClr val="202122"/>
                </a:solidFill>
                <a:latin typeface="微軟正黑體" panose="020B0604030504040204" pitchFamily="34" charset="-120"/>
                <a:ea typeface="微軟正黑體" panose="020B0604030504040204" pitchFamily="34" charset="-120"/>
              </a:rPr>
              <a:t>125 </a:t>
            </a:r>
            <a:r>
              <a:rPr lang="zh-TW" altLang="en-US" sz="2400" dirty="0">
                <a:solidFill>
                  <a:srgbClr val="202122"/>
                </a:solidFill>
                <a:latin typeface="微軟正黑體" panose="020B0604030504040204" pitchFamily="34" charset="-120"/>
                <a:ea typeface="微軟正黑體" panose="020B0604030504040204" pitchFamily="34" charset="-120"/>
              </a:rPr>
              <a:t>公里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小時。當前車的速度低於自己的速度時，這些車輛改變車道。</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當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開啟時，</a:t>
            </a:r>
            <a:r>
              <a:rPr lang="zh-TW" altLang="en-US" sz="2400" b="1" dirty="0">
                <a:solidFill>
                  <a:srgbClr val="202122"/>
                </a:solidFill>
                <a:latin typeface="微軟正黑體" panose="020B0604030504040204" pitchFamily="34" charset="-120"/>
                <a:ea typeface="微軟正黑體" panose="020B0604030504040204" pitchFamily="34" charset="-120"/>
              </a:rPr>
              <a:t>速度設置為 </a:t>
            </a:r>
            <a:r>
              <a:rPr lang="en-US" altLang="zh-TW" sz="2400" b="1" dirty="0">
                <a:solidFill>
                  <a:srgbClr val="202122"/>
                </a:solidFill>
                <a:latin typeface="微軟正黑體" panose="020B0604030504040204" pitchFamily="34" charset="-120"/>
                <a:ea typeface="微軟正黑體" panose="020B0604030504040204" pitchFamily="34" charset="-120"/>
              </a:rPr>
              <a:t>120 </a:t>
            </a:r>
            <a:r>
              <a:rPr lang="zh-TW" altLang="en-US" sz="2400" b="1" dirty="0">
                <a:solidFill>
                  <a:srgbClr val="202122"/>
                </a:solidFill>
                <a:latin typeface="微軟正黑體" panose="020B0604030504040204" pitchFamily="34" charset="-120"/>
                <a:ea typeface="微軟正黑體" panose="020B0604030504040204" pitchFamily="34" charset="-120"/>
              </a:rPr>
              <a:t>公里</a:t>
            </a:r>
            <a:r>
              <a:rPr lang="en-US" altLang="zh-TW" sz="2400" b="1" dirty="0">
                <a:solidFill>
                  <a:srgbClr val="202122"/>
                </a:solidFill>
                <a:latin typeface="微軟正黑體" panose="020B0604030504040204" pitchFamily="34" charset="-120"/>
                <a:ea typeface="微軟正黑體" panose="020B0604030504040204" pitchFamily="34" charset="-120"/>
              </a:rPr>
              <a:t>/</a:t>
            </a:r>
            <a:r>
              <a:rPr lang="zh-TW" altLang="en-US" sz="2400" b="1" dirty="0">
                <a:solidFill>
                  <a:srgbClr val="202122"/>
                </a:solidFill>
                <a:latin typeface="微軟正黑體" panose="020B0604030504040204" pitchFamily="34" charset="-120"/>
                <a:ea typeface="微軟正黑體" panose="020B0604030504040204" pitchFamily="34" charset="-120"/>
              </a:rPr>
              <a:t>小時</a:t>
            </a:r>
            <a:r>
              <a:rPr lang="zh-TW" altLang="en-US" sz="2400" dirty="0">
                <a:solidFill>
                  <a:srgbClr val="202122"/>
                </a:solidFill>
                <a:latin typeface="微軟正黑體" panose="020B0604030504040204" pitchFamily="34" charset="-120"/>
                <a:ea typeface="微軟正黑體" panose="020B0604030504040204" pitchFamily="34" charset="-120"/>
              </a:rPr>
              <a:t>（即限速），</a:t>
            </a:r>
            <a:r>
              <a:rPr lang="zh-TW" altLang="en-US" sz="2400" b="1" dirty="0">
                <a:solidFill>
                  <a:srgbClr val="202122"/>
                </a:solidFill>
                <a:latin typeface="微軟正黑體" panose="020B0604030504040204" pitchFamily="34" charset="-120"/>
                <a:ea typeface="微軟正黑體" panose="020B0604030504040204" pitchFamily="34" charset="-120"/>
              </a:rPr>
              <a:t>車頭時距設置為 </a:t>
            </a:r>
            <a:r>
              <a:rPr lang="en-US" altLang="zh-TW" sz="2400" b="1" dirty="0">
                <a:solidFill>
                  <a:srgbClr val="202122"/>
                </a:solidFill>
                <a:latin typeface="微軟正黑體" panose="020B0604030504040204" pitchFamily="34" charset="-120"/>
                <a:ea typeface="微軟正黑體" panose="020B0604030504040204" pitchFamily="34" charset="-120"/>
              </a:rPr>
              <a:t>1.5 </a:t>
            </a:r>
            <a:r>
              <a:rPr lang="zh-TW" altLang="en-US" sz="2400" b="1" dirty="0">
                <a:solidFill>
                  <a:srgbClr val="202122"/>
                </a:solidFill>
                <a:latin typeface="微軟正黑體" panose="020B0604030504040204" pitchFamily="34" charset="-120"/>
                <a:ea typeface="微軟正黑體" panose="020B0604030504040204" pitchFamily="34" charset="-120"/>
              </a:rPr>
              <a:t>秒</a:t>
            </a:r>
            <a:r>
              <a:rPr lang="zh-TW" altLang="en-US" sz="2400" dirty="0">
                <a:solidFill>
                  <a:srgbClr val="202122"/>
                </a:solidFill>
                <a:latin typeface="微軟正黑體" panose="020B0604030504040204" pitchFamily="34" charset="-120"/>
                <a:ea typeface="微軟正黑體" panose="020B0604030504040204" pitchFamily="34" charset="-120"/>
              </a:rPr>
              <a:t>，無法調節系統設置。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在全速範圍內處於活動狀態，並且具有與手動駕駛相同的減速限制。</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10427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14</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實驗設計</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950309" cy="556447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實驗由一個</a:t>
            </a:r>
            <a:r>
              <a:rPr lang="zh-TW" altLang="en-US" sz="2400" b="1" dirty="0">
                <a:solidFill>
                  <a:srgbClr val="202122"/>
                </a:solidFill>
                <a:latin typeface="微軟正黑體" panose="020B0604030504040204" pitchFamily="34" charset="-120"/>
                <a:ea typeface="微軟正黑體" panose="020B0604030504040204" pitchFamily="34" charset="-120"/>
              </a:rPr>
              <a:t>控制條件</a:t>
            </a:r>
            <a:r>
              <a:rPr lang="zh-TW" altLang="en-US" sz="2400" dirty="0">
                <a:solidFill>
                  <a:srgbClr val="202122"/>
                </a:solidFill>
                <a:latin typeface="微軟正黑體" panose="020B0604030504040204" pitchFamily="34" charset="-120"/>
                <a:ea typeface="微軟正黑體" panose="020B0604030504040204" pitchFamily="34" charset="-120"/>
              </a:rPr>
              <a:t>和</a:t>
            </a:r>
            <a:r>
              <a:rPr lang="zh-TW" altLang="en-US" sz="2400" b="1" dirty="0">
                <a:solidFill>
                  <a:srgbClr val="202122"/>
                </a:solidFill>
                <a:latin typeface="微軟正黑體" panose="020B0604030504040204" pitchFamily="34" charset="-120"/>
                <a:ea typeface="微軟正黑體" panose="020B0604030504040204" pitchFamily="34" charset="-120"/>
              </a:rPr>
              <a:t>兩個實驗條件</a:t>
            </a:r>
            <a:r>
              <a:rPr lang="zh-TW" altLang="en-US" sz="2400" dirty="0">
                <a:solidFill>
                  <a:srgbClr val="202122"/>
                </a:solidFill>
                <a:latin typeface="微軟正黑體" panose="020B0604030504040204" pitchFamily="34" charset="-120"/>
                <a:ea typeface="微軟正黑體" panose="020B0604030504040204" pitchFamily="34" charset="-120"/>
              </a:rPr>
              <a:t>組成，隨機三組獨立樣本的實驗設計。</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每個條件下的駕駛環境和周圍車輛的特徵完全相同。</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在控制條件（</a:t>
            </a:r>
            <a:r>
              <a:rPr lang="en-US" altLang="zh-TW" sz="2400" dirty="0">
                <a:solidFill>
                  <a:srgbClr val="202122"/>
                </a:solidFill>
                <a:latin typeface="微軟正黑體" panose="020B0604030504040204" pitchFamily="34" charset="-120"/>
                <a:ea typeface="微軟正黑體" panose="020B0604030504040204" pitchFamily="34" charset="-120"/>
              </a:rPr>
              <a:t>CC</a:t>
            </a:r>
            <a:r>
              <a:rPr lang="zh-TW" altLang="en-US" sz="2400" dirty="0">
                <a:solidFill>
                  <a:srgbClr val="202122"/>
                </a:solidFill>
                <a:latin typeface="微軟正黑體" panose="020B0604030504040204" pitchFamily="34" charset="-120"/>
                <a:ea typeface="微軟正黑體" panose="020B0604030504040204" pitchFamily="34" charset="-120"/>
              </a:rPr>
              <a:t>）下，根據定義，</a:t>
            </a:r>
            <a:r>
              <a:rPr lang="zh-TW" altLang="en-US" sz="2400" b="1" dirty="0">
                <a:solidFill>
                  <a:srgbClr val="202122"/>
                </a:solidFill>
                <a:latin typeface="微軟正黑體" panose="020B0604030504040204" pitchFamily="34" charset="-120"/>
                <a:ea typeface="微軟正黑體" panose="020B0604030504040204" pitchFamily="34" charset="-120"/>
              </a:rPr>
              <a:t>不可進行權限轉換</a:t>
            </a:r>
            <a:r>
              <a:rPr lang="zh-TW" altLang="en-US" sz="2400" dirty="0">
                <a:solidFill>
                  <a:srgbClr val="202122"/>
                </a:solidFill>
                <a:latin typeface="微軟正黑體" panose="020B0604030504040204" pitchFamily="34" charset="-120"/>
                <a:ea typeface="微軟正黑體" panose="020B0604030504040204" pitchFamily="34" charset="-120"/>
              </a:rPr>
              <a:t>，參與者必須手動駕駛。</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在第一個實驗條件（</a:t>
            </a:r>
            <a:r>
              <a:rPr lang="en-US" altLang="zh-TW" sz="2400" dirty="0">
                <a:solidFill>
                  <a:srgbClr val="202122"/>
                </a:solidFill>
                <a:latin typeface="微軟正黑體" panose="020B0604030504040204" pitchFamily="34" charset="-120"/>
                <a:ea typeface="微軟正黑體" panose="020B0604030504040204" pitchFamily="34" charset="-120"/>
              </a:rPr>
              <a:t>EC1</a:t>
            </a:r>
            <a:r>
              <a:rPr lang="zh-TW" altLang="en-US" sz="2400" dirty="0">
                <a:solidFill>
                  <a:srgbClr val="202122"/>
                </a:solidFill>
                <a:latin typeface="微軟正黑體" panose="020B0604030504040204" pitchFamily="34" charset="-120"/>
                <a:ea typeface="微軟正黑體" panose="020B0604030504040204" pitchFamily="34" charset="-120"/>
              </a:rPr>
              <a:t>）下，駕駛員併入高速公路後自動開啟 </a:t>
            </a:r>
            <a:r>
              <a:rPr lang="en-US" altLang="zh-TW" sz="2400" dirty="0">
                <a:solidFill>
                  <a:srgbClr val="202122"/>
                </a:solidFill>
                <a:latin typeface="微軟正黑體" panose="020B0604030504040204" pitchFamily="34" charset="-120"/>
                <a:ea typeface="微軟正黑體" panose="020B0604030504040204" pitchFamily="34" charset="-120"/>
              </a:rPr>
              <a:t>ACC</a:t>
            </a:r>
            <a:r>
              <a:rPr lang="zh-TW" altLang="en-US" sz="2400" dirty="0">
                <a:solidFill>
                  <a:srgbClr val="202122"/>
                </a:solidFill>
                <a:latin typeface="微軟正黑體" panose="020B0604030504040204" pitchFamily="34" charset="-120"/>
                <a:ea typeface="微軟正黑體" panose="020B0604030504040204" pitchFamily="34" charset="-120"/>
              </a:rPr>
              <a:t>，並通過屏幕上的信息通知駕駛員（“</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已開啟”）。</a:t>
            </a: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高速公路的第二段，在預定位置模擬傳感器故障，系統通過車輛減速自動脫離。屏幕上顯示一條消息（“傳感器故障！”）警告駕駛員，並希望恢復手動控制。在下一個位置，屏幕上出現（“傳感器正常！”），可以再次打開 </a:t>
            </a:r>
            <a:r>
              <a:rPr lang="en-US" altLang="zh-TW" sz="2400" dirty="0">
                <a:solidFill>
                  <a:srgbClr val="202122"/>
                </a:solidFill>
                <a:latin typeface="微軟正黑體" panose="020B0604030504040204" pitchFamily="34" charset="-120"/>
                <a:ea typeface="微軟正黑體" panose="020B0604030504040204" pitchFamily="34" charset="-120"/>
              </a:rPr>
              <a:t>ACC</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在第二個實驗條件 </a:t>
            </a:r>
            <a:r>
              <a:rPr lang="en-US" altLang="zh-TW" sz="2400" dirty="0">
                <a:solidFill>
                  <a:srgbClr val="202122"/>
                </a:solidFill>
                <a:latin typeface="微軟正黑體" panose="020B0604030504040204" pitchFamily="34" charset="-120"/>
                <a:ea typeface="微軟正黑體" panose="020B0604030504040204" pitchFamily="34" charset="-120"/>
              </a:rPr>
              <a:t>(EC2) </a:t>
            </a:r>
            <a:r>
              <a:rPr lang="zh-TW" altLang="en-US" sz="2400" dirty="0">
                <a:solidFill>
                  <a:srgbClr val="202122"/>
                </a:solidFill>
                <a:latin typeface="微軟正黑體" panose="020B0604030504040204" pitchFamily="34" charset="-120"/>
                <a:ea typeface="微軟正黑體" panose="020B0604030504040204" pitchFamily="34" charset="-120"/>
              </a:rPr>
              <a:t>中，駕駛員可以通過使用儀表板上的按鈕</a:t>
            </a:r>
            <a:r>
              <a:rPr lang="zh-TW" altLang="en-US" sz="2400" b="1" dirty="0">
                <a:solidFill>
                  <a:srgbClr val="202122"/>
                </a:solidFill>
                <a:latin typeface="微軟正黑體" panose="020B0604030504040204" pitchFamily="34" charset="-120"/>
                <a:ea typeface="微軟正黑體" panose="020B0604030504040204" pitchFamily="34" charset="-120"/>
              </a:rPr>
              <a:t>隨時關閉和打開 </a:t>
            </a:r>
            <a:r>
              <a:rPr lang="en-US" altLang="zh-TW" sz="2400" b="1" dirty="0">
                <a:solidFill>
                  <a:srgbClr val="202122"/>
                </a:solidFill>
                <a:latin typeface="微軟正黑體" panose="020B0604030504040204" pitchFamily="34" charset="-120"/>
                <a:ea typeface="微軟正黑體" panose="020B0604030504040204" pitchFamily="34" charset="-120"/>
              </a:rPr>
              <a:t>ACC</a:t>
            </a:r>
            <a:r>
              <a:rPr lang="zh-TW" altLang="en-US" sz="2400" dirty="0">
                <a:solidFill>
                  <a:srgbClr val="202122"/>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70239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15</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程序</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3348481"/>
          </a:xfrm>
          <a:prstGeom prst="rect">
            <a:avLst/>
          </a:prstGeom>
        </p:spPr>
        <p:txBody>
          <a:bodyPr wrap="square">
            <a:spAutoFit/>
          </a:bodyPr>
          <a:lstStyle/>
          <a:p>
            <a:pPr marL="457200" indent="-457200">
              <a:lnSpc>
                <a:spcPct val="150000"/>
              </a:lnSpc>
              <a:buFont typeface="+mj-lt"/>
              <a:buAutoNum type="arabicPeriod"/>
            </a:pPr>
            <a:r>
              <a:rPr lang="zh-TW" altLang="en-US" sz="2400" dirty="0">
                <a:solidFill>
                  <a:srgbClr val="202122"/>
                </a:solidFill>
                <a:latin typeface="微軟正黑體" panose="020B0604030504040204" pitchFamily="34" charset="-120"/>
                <a:ea typeface="微軟正黑體" panose="020B0604030504040204" pitchFamily="34" charset="-120"/>
              </a:rPr>
              <a:t>告知駕駛模擬器的特點以及與模擬器相關的潛在風險的說明，被告知可用的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的特性，能夠隨時恢復手動控制，要求正常開車，可以超車</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457200" indent="-457200">
              <a:lnSpc>
                <a:spcPct val="150000"/>
              </a:lnSpc>
              <a:buFont typeface="+mj-lt"/>
              <a:buAutoNum type="arabicPeriod"/>
            </a:pPr>
            <a:r>
              <a:rPr lang="zh-TW" altLang="en-US" sz="2400" dirty="0">
                <a:solidFill>
                  <a:srgbClr val="202122"/>
                </a:solidFill>
                <a:latin typeface="微軟正黑體" panose="020B0604030504040204" pitchFamily="34" charset="-120"/>
                <a:ea typeface="微軟正黑體" panose="020B0604030504040204" pitchFamily="34" charset="-120"/>
              </a:rPr>
              <a:t>實驗的持續時間在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分鐘左右</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457200" indent="-457200">
              <a:lnSpc>
                <a:spcPct val="150000"/>
              </a:lnSpc>
              <a:buFont typeface="+mj-lt"/>
              <a:buAutoNum type="arabicPeriod"/>
            </a:pPr>
            <a:r>
              <a:rPr lang="zh-TW" altLang="en-US" sz="2400" dirty="0">
                <a:solidFill>
                  <a:srgbClr val="202122"/>
                </a:solidFill>
                <a:latin typeface="微軟正黑體" panose="020B0604030504040204" pitchFamily="34" charset="-120"/>
                <a:ea typeface="微軟正黑體" panose="020B0604030504040204" pitchFamily="34" charset="-120"/>
              </a:rPr>
              <a:t>實驗結束，完成一份問卷，其中報告了人口特徵、駕駛經驗、以前在現實生活中使用巡航控製或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的經驗、與駕駛風格相關的信息以及所經歷的心理工作量</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59286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16</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pic>
        <p:nvPicPr>
          <p:cNvPr id="9" name="圖片 8">
            <a:extLst>
              <a:ext uri="{FF2B5EF4-FFF2-40B4-BE49-F238E27FC236}">
                <a16:creationId xmlns:a16="http://schemas.microsoft.com/office/drawing/2014/main" id="{86B1581A-C136-4A4D-957B-4007980BAAB8}"/>
              </a:ext>
            </a:extLst>
          </p:cNvPr>
          <p:cNvPicPr/>
          <p:nvPr/>
        </p:nvPicPr>
        <p:blipFill rotWithShape="1">
          <a:blip r:embed="rId4"/>
          <a:srcRect t="1152" b="12263"/>
          <a:stretch/>
        </p:blipFill>
        <p:spPr>
          <a:xfrm>
            <a:off x="3172908" y="813547"/>
            <a:ext cx="6265691" cy="5962262"/>
          </a:xfrm>
          <a:prstGeom prst="rect">
            <a:avLst/>
          </a:prstGeom>
        </p:spPr>
      </p:pic>
      <p:sp>
        <p:nvSpPr>
          <p:cNvPr id="10" name="矩形 9">
            <a:extLst>
              <a:ext uri="{FF2B5EF4-FFF2-40B4-BE49-F238E27FC236}">
                <a16:creationId xmlns:a16="http://schemas.microsoft.com/office/drawing/2014/main" id="{90CEDEA7-53AD-4F70-B443-7D4A0EBED443}"/>
              </a:ext>
            </a:extLst>
          </p:cNvPr>
          <p:cNvSpPr/>
          <p:nvPr/>
        </p:nvSpPr>
        <p:spPr>
          <a:xfrm>
            <a:off x="9563644" y="232844"/>
            <a:ext cx="1595132" cy="923330"/>
          </a:xfrm>
          <a:prstGeom prst="rect">
            <a:avLst/>
          </a:prstGeom>
        </p:spPr>
        <p:txBody>
          <a:bodyPr wrap="square">
            <a:spAutoFit/>
          </a:bodyPr>
          <a:lstStyle/>
          <a:p>
            <a:pPr marL="342900" indent="-342900">
              <a:buFont typeface="Wingdings" panose="05000000000000000000" pitchFamily="2" charset="2"/>
              <a:buChar char="p"/>
            </a:pPr>
            <a:r>
              <a:rPr lang="zh-TW" altLang="en-US" dirty="0">
                <a:solidFill>
                  <a:srgbClr val="202122"/>
                </a:solidFill>
                <a:highlight>
                  <a:srgbClr val="00FFFF"/>
                </a:highlight>
                <a:latin typeface="微軟正黑體" panose="020B0604030504040204" pitchFamily="34" charset="-120"/>
                <a:ea typeface="微軟正黑體" panose="020B0604030504040204" pitchFamily="34" charset="-120"/>
              </a:rPr>
              <a:t>藍</a:t>
            </a:r>
            <a:r>
              <a:rPr lang="en-US" altLang="zh-TW" dirty="0">
                <a:solidFill>
                  <a:srgbClr val="202122"/>
                </a:solidFill>
                <a:highlight>
                  <a:srgbClr val="00FFFF"/>
                </a:highlight>
                <a:latin typeface="微軟正黑體" panose="020B0604030504040204" pitchFamily="34" charset="-120"/>
                <a:ea typeface="微軟正黑體" panose="020B0604030504040204" pitchFamily="34" charset="-120"/>
              </a:rPr>
              <a:t>-CC</a:t>
            </a:r>
          </a:p>
          <a:p>
            <a:pPr marL="342900" indent="-342900">
              <a:buFont typeface="Wingdings" panose="05000000000000000000" pitchFamily="2" charset="2"/>
              <a:buChar char="p"/>
            </a:pPr>
            <a:r>
              <a:rPr lang="zh-TW" altLang="en-US" dirty="0">
                <a:solidFill>
                  <a:srgbClr val="202122"/>
                </a:solidFill>
                <a:highlight>
                  <a:srgbClr val="00FF00"/>
                </a:highlight>
                <a:latin typeface="微軟正黑體" panose="020B0604030504040204" pitchFamily="34" charset="-120"/>
                <a:ea typeface="微軟正黑體" panose="020B0604030504040204" pitchFamily="34" charset="-120"/>
              </a:rPr>
              <a:t>綠</a:t>
            </a:r>
            <a:r>
              <a:rPr lang="en-US" altLang="zh-TW" dirty="0">
                <a:solidFill>
                  <a:srgbClr val="202122"/>
                </a:solidFill>
                <a:highlight>
                  <a:srgbClr val="00FF00"/>
                </a:highlight>
                <a:latin typeface="微軟正黑體" panose="020B0604030504040204" pitchFamily="34" charset="-120"/>
                <a:ea typeface="微軟正黑體" panose="020B0604030504040204" pitchFamily="34" charset="-120"/>
              </a:rPr>
              <a:t>-EC1</a:t>
            </a:r>
          </a:p>
          <a:p>
            <a:pPr marL="342900" indent="-342900">
              <a:buFont typeface="Wingdings" panose="05000000000000000000" pitchFamily="2" charset="2"/>
              <a:buChar char="p"/>
            </a:pPr>
            <a:r>
              <a:rPr lang="zh-TW" altLang="en-US" dirty="0">
                <a:solidFill>
                  <a:srgbClr val="202122"/>
                </a:solidFill>
                <a:highlight>
                  <a:srgbClr val="FF0000"/>
                </a:highlight>
                <a:latin typeface="微軟正黑體" panose="020B0604030504040204" pitchFamily="34" charset="-120"/>
                <a:ea typeface="微軟正黑體" panose="020B0604030504040204" pitchFamily="34" charset="-120"/>
              </a:rPr>
              <a:t>紅</a:t>
            </a:r>
            <a:r>
              <a:rPr lang="en-US" altLang="zh-TW" dirty="0">
                <a:solidFill>
                  <a:srgbClr val="202122"/>
                </a:solidFill>
                <a:highlight>
                  <a:srgbClr val="FF0000"/>
                </a:highlight>
                <a:latin typeface="微軟正黑體" panose="020B0604030504040204" pitchFamily="34" charset="-120"/>
                <a:ea typeface="微軟正黑體" panose="020B0604030504040204" pitchFamily="34" charset="-120"/>
              </a:rPr>
              <a:t>-EC2</a:t>
            </a:r>
          </a:p>
        </p:txBody>
      </p:sp>
      <p:sp>
        <p:nvSpPr>
          <p:cNvPr id="11" name="矩形 10">
            <a:extLst>
              <a:ext uri="{FF2B5EF4-FFF2-40B4-BE49-F238E27FC236}">
                <a16:creationId xmlns:a16="http://schemas.microsoft.com/office/drawing/2014/main" id="{A68AF723-81D5-42D0-A9A2-F3ED79BE451F}"/>
              </a:ext>
            </a:extLst>
          </p:cNvPr>
          <p:cNvSpPr/>
          <p:nvPr/>
        </p:nvSpPr>
        <p:spPr>
          <a:xfrm>
            <a:off x="9592529" y="1357123"/>
            <a:ext cx="1934952" cy="646331"/>
          </a:xfrm>
          <a:prstGeom prst="rect">
            <a:avLst/>
          </a:prstGeom>
        </p:spPr>
        <p:txBody>
          <a:bodyPr wrap="square">
            <a:spAutoFit/>
          </a:bodyPr>
          <a:lstStyle/>
          <a:p>
            <a:pPr marL="342900" indent="-342900">
              <a:buFont typeface="Wingdings" panose="05000000000000000000" pitchFamily="2" charset="2"/>
              <a:buChar char="p"/>
            </a:pPr>
            <a:r>
              <a:rPr lang="zh-TW" altLang="en-US" dirty="0">
                <a:solidFill>
                  <a:srgbClr val="202122"/>
                </a:solidFill>
                <a:latin typeface="微軟正黑體" panose="020B0604030504040204" pitchFamily="34" charset="-120"/>
                <a:ea typeface="微軟正黑體" panose="020B0604030504040204" pitchFamily="34" charset="-120"/>
              </a:rPr>
              <a:t>實線</a:t>
            </a:r>
            <a:r>
              <a:rPr lang="en-US" altLang="zh-TW" dirty="0">
                <a:solidFill>
                  <a:srgbClr val="202122"/>
                </a:solidFill>
                <a:latin typeface="微軟正黑體" panose="020B0604030504040204" pitchFamily="34" charset="-120"/>
                <a:ea typeface="微軟正黑體" panose="020B0604030504040204" pitchFamily="34" charset="-120"/>
              </a:rPr>
              <a:t>-</a:t>
            </a:r>
            <a:r>
              <a:rPr lang="zh-TW" altLang="en-US" dirty="0">
                <a:solidFill>
                  <a:srgbClr val="202122"/>
                </a:solidFill>
                <a:latin typeface="微軟正黑體" panose="020B0604030504040204" pitchFamily="34" charset="-120"/>
                <a:ea typeface="微軟正黑體" panose="020B0604030504040204" pitchFamily="34" charset="-120"/>
              </a:rPr>
              <a:t>平均</a:t>
            </a:r>
            <a:endParaRPr lang="en-US" altLang="zh-TW" dirty="0">
              <a:solidFill>
                <a:srgbClr val="202122"/>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p"/>
            </a:pPr>
            <a:r>
              <a:rPr lang="zh-TW" altLang="en-US" dirty="0">
                <a:solidFill>
                  <a:srgbClr val="202122"/>
                </a:solidFill>
                <a:latin typeface="微軟正黑體" panose="020B0604030504040204" pitchFamily="34" charset="-120"/>
                <a:ea typeface="微軟正黑體" panose="020B0604030504040204" pitchFamily="34" charset="-120"/>
              </a:rPr>
              <a:t>虛線</a:t>
            </a:r>
            <a:r>
              <a:rPr lang="en-US" altLang="zh-TW" dirty="0">
                <a:solidFill>
                  <a:srgbClr val="202122"/>
                </a:solidFill>
                <a:latin typeface="微軟正黑體" panose="020B0604030504040204" pitchFamily="34" charset="-120"/>
                <a:ea typeface="微軟正黑體" panose="020B0604030504040204" pitchFamily="34" charset="-120"/>
              </a:rPr>
              <a:t>-</a:t>
            </a:r>
            <a:r>
              <a:rPr lang="zh-TW" altLang="en-US" dirty="0">
                <a:solidFill>
                  <a:srgbClr val="202122"/>
                </a:solidFill>
                <a:latin typeface="微軟正黑體" panose="020B0604030504040204" pitchFamily="34" charset="-120"/>
                <a:ea typeface="微軟正黑體" panose="020B0604030504040204" pitchFamily="34" charset="-120"/>
              </a:rPr>
              <a:t>標準差</a:t>
            </a:r>
            <a:endParaRPr lang="en-US" altLang="zh-TW" dirty="0">
              <a:solidFill>
                <a:srgbClr val="202122"/>
              </a:solidFill>
              <a:latin typeface="微軟正黑體" panose="020B0604030504040204" pitchFamily="34" charset="-120"/>
              <a:ea typeface="微軟正黑體" panose="020B0604030504040204" pitchFamily="34" charset="-120"/>
            </a:endParaRPr>
          </a:p>
        </p:txBody>
      </p:sp>
      <p:sp>
        <p:nvSpPr>
          <p:cNvPr id="2" name="文字方塊 1">
            <a:extLst>
              <a:ext uri="{FF2B5EF4-FFF2-40B4-BE49-F238E27FC236}">
                <a16:creationId xmlns:a16="http://schemas.microsoft.com/office/drawing/2014/main" id="{856B1F66-ABA9-4390-9142-CE99BF5F6C8B}"/>
              </a:ext>
            </a:extLst>
          </p:cNvPr>
          <p:cNvSpPr txBox="1"/>
          <p:nvPr/>
        </p:nvSpPr>
        <p:spPr>
          <a:xfrm>
            <a:off x="6408643" y="55244"/>
            <a:ext cx="1099102" cy="646331"/>
          </a:xfrm>
          <a:prstGeom prst="rect">
            <a:avLst/>
          </a:prstGeom>
          <a:noFill/>
          <a:ln>
            <a:solidFill>
              <a:schemeClr val="accent1"/>
            </a:solidFill>
          </a:ln>
        </p:spPr>
        <p:txBody>
          <a:bodyPr wrap="square" rtlCol="0">
            <a:spAutoFit/>
          </a:bodyPr>
          <a:lstStyle/>
          <a:p>
            <a:r>
              <a:rPr lang="en-US" altLang="zh-TW" dirty="0">
                <a:latin typeface="微軟正黑體" panose="020B0604030504040204" pitchFamily="34" charset="-120"/>
                <a:ea typeface="微軟正黑體" panose="020B0604030504040204" pitchFamily="34" charset="-120"/>
              </a:rPr>
              <a:t>ACC</a:t>
            </a:r>
            <a:r>
              <a:rPr lang="zh-TW" altLang="en-US" dirty="0">
                <a:latin typeface="微軟正黑體" panose="020B0604030504040204" pitchFamily="34" charset="-120"/>
                <a:ea typeface="微軟正黑體" panose="020B0604030504040204" pitchFamily="34" charset="-120"/>
              </a:rPr>
              <a:t>故障要求接管</a:t>
            </a:r>
          </a:p>
        </p:txBody>
      </p:sp>
      <p:sp>
        <p:nvSpPr>
          <p:cNvPr id="14" name="文字方塊 13">
            <a:extLst>
              <a:ext uri="{FF2B5EF4-FFF2-40B4-BE49-F238E27FC236}">
                <a16:creationId xmlns:a16="http://schemas.microsoft.com/office/drawing/2014/main" id="{2748B5B5-EE65-4712-B918-F1A5B7EAC8D6}"/>
              </a:ext>
            </a:extLst>
          </p:cNvPr>
          <p:cNvSpPr txBox="1"/>
          <p:nvPr/>
        </p:nvSpPr>
        <p:spPr>
          <a:xfrm>
            <a:off x="7637945" y="43737"/>
            <a:ext cx="1221444" cy="646331"/>
          </a:xfrm>
          <a:prstGeom prst="rect">
            <a:avLst/>
          </a:prstGeom>
          <a:noFill/>
          <a:ln>
            <a:solidFill>
              <a:schemeClr val="accent4"/>
            </a:solid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可以再次打開 </a:t>
            </a:r>
            <a:r>
              <a:rPr lang="en-US" altLang="zh-TW" dirty="0">
                <a:latin typeface="微軟正黑體" panose="020B0604030504040204" pitchFamily="34" charset="-120"/>
                <a:ea typeface="微軟正黑體" panose="020B0604030504040204" pitchFamily="34" charset="-120"/>
              </a:rPr>
              <a:t>ACC</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07318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17</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21006"/>
            <a:ext cx="10689282" cy="5564472"/>
          </a:xfrm>
          <a:prstGeom prst="rect">
            <a:avLst/>
          </a:prstGeom>
        </p:spPr>
        <p:txBody>
          <a:bodyPr wrap="square">
            <a:spAutoFit/>
          </a:bodyPr>
          <a:lstStyle/>
          <a:p>
            <a:pPr marL="342900" indent="-342900">
              <a:lnSpc>
                <a:spcPct val="150000"/>
              </a:lnSpc>
              <a:buFont typeface="Wingdings" panose="05000000000000000000" pitchFamily="2" charset="2"/>
              <a:buChar char="p"/>
            </a:pPr>
            <a:r>
              <a:rPr lang="en-US" altLang="zh-TW" sz="2400" dirty="0">
                <a:solidFill>
                  <a:srgbClr val="202122"/>
                </a:solidFill>
                <a:latin typeface="微軟正黑體" panose="020B0604030504040204" pitchFamily="34" charset="-120"/>
                <a:ea typeface="微軟正黑體" panose="020B0604030504040204" pitchFamily="34" charset="-120"/>
              </a:rPr>
              <a:t>CC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EC2 </a:t>
            </a:r>
            <a:r>
              <a:rPr lang="zh-TW" altLang="en-US" sz="2400" dirty="0">
                <a:solidFill>
                  <a:srgbClr val="202122"/>
                </a:solidFill>
                <a:latin typeface="微軟正黑體" panose="020B0604030504040204" pitchFamily="34" charset="-120"/>
                <a:ea typeface="微軟正黑體" panose="020B0604030504040204" pitchFamily="34" charset="-120"/>
              </a:rPr>
              <a:t>組比較</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b="1" dirty="0">
                <a:solidFill>
                  <a:srgbClr val="202122"/>
                </a:solidFill>
                <a:latin typeface="微軟正黑體" panose="020B0604030504040204" pitchFamily="34" charset="-120"/>
                <a:ea typeface="微軟正黑體" panose="020B0604030504040204" pitchFamily="34" charset="-120"/>
              </a:rPr>
              <a:t>速度</a:t>
            </a:r>
            <a:r>
              <a:rPr lang="zh-TW" altLang="en-US" sz="2400" dirty="0">
                <a:solidFill>
                  <a:srgbClr val="202122"/>
                </a:solidFill>
                <a:latin typeface="微軟正黑體" panose="020B0604030504040204" pitchFamily="34" charset="-120"/>
                <a:ea typeface="微軟正黑體" panose="020B0604030504040204" pitchFamily="34" charset="-120"/>
              </a:rPr>
              <a:t>分佈在平均值和標準偏差方面似乎相似</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分析高速公路的第一段時，</a:t>
            </a:r>
            <a:r>
              <a:rPr lang="en-US" altLang="zh-TW" sz="2400" dirty="0">
                <a:solidFill>
                  <a:srgbClr val="202122"/>
                </a:solidFill>
                <a:latin typeface="微軟正黑體" panose="020B0604030504040204" pitchFamily="34" charset="-120"/>
                <a:ea typeface="微軟正黑體" panose="020B0604030504040204" pitchFamily="34" charset="-120"/>
              </a:rPr>
              <a:t>CC </a:t>
            </a:r>
            <a:r>
              <a:rPr lang="zh-TW" altLang="en-US" sz="2400" dirty="0">
                <a:solidFill>
                  <a:srgbClr val="202122"/>
                </a:solidFill>
                <a:latin typeface="微軟正黑體" panose="020B0604030504040204" pitchFamily="34" charset="-120"/>
                <a:ea typeface="微軟正黑體" panose="020B0604030504040204" pitchFamily="34" charset="-120"/>
              </a:rPr>
              <a:t>組的</a:t>
            </a:r>
            <a:r>
              <a:rPr lang="zh-TW" altLang="en-US" sz="2400" b="1" dirty="0">
                <a:solidFill>
                  <a:srgbClr val="202122"/>
                </a:solidFill>
                <a:latin typeface="微軟正黑體" panose="020B0604030504040204" pitchFamily="34" charset="-120"/>
                <a:ea typeface="微軟正黑體" panose="020B0604030504040204" pitchFamily="34" charset="-120"/>
              </a:rPr>
              <a:t>速度</a:t>
            </a:r>
            <a:r>
              <a:rPr lang="zh-TW" altLang="en-US" sz="2400" dirty="0">
                <a:solidFill>
                  <a:srgbClr val="202122"/>
                </a:solidFill>
                <a:latin typeface="微軟正黑體" panose="020B0604030504040204" pitchFamily="34" charset="-120"/>
                <a:ea typeface="微軟正黑體" panose="020B0604030504040204" pitchFamily="34" charset="-120"/>
              </a:rPr>
              <a:t>平均值和標準偏差在是恆定的，而 </a:t>
            </a:r>
            <a:r>
              <a:rPr lang="en-US" altLang="zh-TW" sz="2400" dirty="0">
                <a:solidFill>
                  <a:srgbClr val="202122"/>
                </a:solidFill>
                <a:latin typeface="微軟正黑體" panose="020B0604030504040204" pitchFamily="34" charset="-120"/>
                <a:ea typeface="微軟正黑體" panose="020B0604030504040204" pitchFamily="34" charset="-120"/>
              </a:rPr>
              <a:t>EC2 </a:t>
            </a:r>
            <a:r>
              <a:rPr lang="zh-TW" altLang="en-US" sz="2400" dirty="0">
                <a:solidFill>
                  <a:srgbClr val="202122"/>
                </a:solidFill>
                <a:latin typeface="微軟正黑體" panose="020B0604030504040204" pitchFamily="34" charset="-120"/>
                <a:ea typeface="微軟正黑體" panose="020B0604030504040204" pitchFamily="34" charset="-120"/>
              </a:rPr>
              <a:t>組的平均速度逐漸增加而標準偏差減小</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故障後，導致駕駛員</a:t>
            </a:r>
            <a:r>
              <a:rPr lang="zh-TW" altLang="en-US" sz="2400" b="1" dirty="0">
                <a:solidFill>
                  <a:srgbClr val="202122"/>
                </a:solidFill>
                <a:latin typeface="微軟正黑體" panose="020B0604030504040204" pitchFamily="34" charset="-120"/>
                <a:ea typeface="微軟正黑體" panose="020B0604030504040204" pitchFamily="34" charset="-120"/>
              </a:rPr>
              <a:t>速度顯著下降</a:t>
            </a:r>
            <a:r>
              <a:rPr lang="zh-TW" altLang="en-US" sz="2400" dirty="0">
                <a:solidFill>
                  <a:srgbClr val="202122"/>
                </a:solidFill>
                <a:latin typeface="微軟正黑體" panose="020B0604030504040204" pitchFamily="34" charset="-120"/>
                <a:ea typeface="微軟正黑體" panose="020B0604030504040204" pitchFamily="34" charset="-120"/>
              </a:rPr>
              <a:t>和</a:t>
            </a:r>
            <a:r>
              <a:rPr lang="zh-TW" altLang="en-US" sz="2400" b="1" dirty="0">
                <a:solidFill>
                  <a:srgbClr val="202122"/>
                </a:solidFill>
                <a:latin typeface="微軟正黑體" panose="020B0604030504040204" pitchFamily="34" charset="-120"/>
                <a:ea typeface="微軟正黑體" panose="020B0604030504040204" pitchFamily="34" charset="-120"/>
              </a:rPr>
              <a:t>速度標準偏差增加</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在通知駕駛員可以再次打開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的消息後，可以看到速度的第二次下降。</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對應於上述權限轉換的加速度平均值有顯著變化。</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en-US" altLang="zh-TW" sz="2400" dirty="0">
                <a:solidFill>
                  <a:srgbClr val="202122"/>
                </a:solidFill>
                <a:latin typeface="微軟正黑體" panose="020B0604030504040204" pitchFamily="34" charset="-120"/>
                <a:ea typeface="微軟正黑體" panose="020B0604030504040204" pitchFamily="34" charset="-120"/>
              </a:rPr>
              <a:t>EC2</a:t>
            </a:r>
            <a:r>
              <a:rPr lang="zh-TW" altLang="en-US" sz="2400" dirty="0">
                <a:solidFill>
                  <a:srgbClr val="202122"/>
                </a:solidFill>
                <a:latin typeface="微軟正黑體" panose="020B0604030504040204" pitchFamily="34" charset="-120"/>
                <a:ea typeface="微軟正黑體" panose="020B0604030504040204" pitchFamily="34" charset="-120"/>
              </a:rPr>
              <a:t>組在高速公路的第一段可以觀察到小的平均</a:t>
            </a:r>
            <a:r>
              <a:rPr lang="zh-TW" altLang="en-US" sz="2400" b="1" dirty="0">
                <a:solidFill>
                  <a:schemeClr val="accent1"/>
                </a:solidFill>
                <a:latin typeface="微軟正黑體" panose="020B0604030504040204" pitchFamily="34" charset="-120"/>
                <a:ea typeface="微軟正黑體" panose="020B0604030504040204" pitchFamily="34" charset="-120"/>
              </a:rPr>
              <a:t>車頭時距</a:t>
            </a:r>
            <a:r>
              <a:rPr lang="zh-TW" altLang="en-US" sz="2400" dirty="0">
                <a:solidFill>
                  <a:srgbClr val="202122"/>
                </a:solidFill>
                <a:latin typeface="微軟正黑體" panose="020B0604030504040204" pitchFamily="34" charset="-120"/>
                <a:ea typeface="微軟正黑體" panose="020B0604030504040204" pitchFamily="34" charset="-120"/>
              </a:rPr>
              <a:t>，在第二段可以發現更高的平均值。事實上，系統故障後車頭時距增加，達到比系統再次運行後手動駕駛期間觀察到的值更高的值，並且可以自動開啟 </a:t>
            </a:r>
            <a:r>
              <a:rPr lang="en-US" altLang="zh-TW" sz="2400" dirty="0">
                <a:solidFill>
                  <a:srgbClr val="202122"/>
                </a:solidFill>
                <a:latin typeface="微軟正黑體" panose="020B0604030504040204" pitchFamily="34" charset="-120"/>
                <a:ea typeface="微軟正黑體" panose="020B0604030504040204" pitchFamily="34" charset="-120"/>
              </a:rPr>
              <a:t>ACC</a:t>
            </a:r>
          </a:p>
        </p:txBody>
      </p:sp>
    </p:spTree>
    <p:extLst>
      <p:ext uri="{BB962C8B-B14F-4D97-AF65-F5344CB8AC3E}">
        <p14:creationId xmlns:p14="http://schemas.microsoft.com/office/powerpoint/2010/main" val="216681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18</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4456476"/>
          </a:xfrm>
          <a:prstGeom prst="rect">
            <a:avLst/>
          </a:prstGeom>
        </p:spPr>
        <p:txBody>
          <a:bodyPr wrap="square">
            <a:spAutoFit/>
          </a:bodyPr>
          <a:lstStyle/>
          <a:p>
            <a:pPr marL="342900" indent="-342900">
              <a:lnSpc>
                <a:spcPct val="150000"/>
              </a:lnSpc>
              <a:buFont typeface="Wingdings" panose="05000000000000000000" pitchFamily="2" charset="2"/>
              <a:buChar char="p"/>
            </a:pPr>
            <a:r>
              <a:rPr lang="en-US" altLang="zh-TW" sz="2400" dirty="0">
                <a:solidFill>
                  <a:srgbClr val="202122"/>
                </a:solidFill>
                <a:latin typeface="微軟正黑體" panose="020B0604030504040204" pitchFamily="34" charset="-120"/>
                <a:ea typeface="微軟正黑體" panose="020B0604030504040204" pitchFamily="34" charset="-120"/>
              </a:rPr>
              <a:t>CC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EC1 </a:t>
            </a:r>
            <a:r>
              <a:rPr lang="zh-TW" altLang="en-US" sz="2400" dirty="0">
                <a:solidFill>
                  <a:srgbClr val="202122"/>
                </a:solidFill>
                <a:latin typeface="微軟正黑體" panose="020B0604030504040204" pitchFamily="34" charset="-120"/>
                <a:ea typeface="微軟正黑體" panose="020B0604030504040204" pitchFamily="34" charset="-120"/>
              </a:rPr>
              <a:t>組的比較中</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在第一段中可以注意到更高的平均速度和更低的標準偏差</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系統故障後，重要的是要注意由於駕駛員的不同反應導致速度顯著下降和速度標準偏差增加。</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在通知駕駛員可以再次打開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的消息後，可以看到速度的第二次下降</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zh-TW" altLang="en-US" sz="2400" dirty="0">
                <a:solidFill>
                  <a:srgbClr val="202122"/>
                </a:solidFill>
                <a:latin typeface="微軟正黑體" panose="020B0604030504040204" pitchFamily="34" charset="-120"/>
                <a:ea typeface="微軟正黑體" panose="020B0604030504040204" pitchFamily="34" charset="-120"/>
              </a:rPr>
              <a:t>在高速公路的第一段可以觀察到小的平均車頭時距，在第二段可以發現更高的平均值</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l"/>
            </a:pP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a:solidFill>
                  <a:srgbClr val="202122"/>
                </a:solidFill>
                <a:latin typeface="微軟正黑體" panose="020B0604030504040204" pitchFamily="34" charset="-120"/>
                <a:ea typeface="微軟正黑體" panose="020B0604030504040204" pitchFamily="34" charset="-120"/>
              </a:rPr>
              <a:t>和手動駕駛之間的權限轉換可能對交通流效率產生負面影響。</a:t>
            </a:r>
          </a:p>
        </p:txBody>
      </p:sp>
    </p:spTree>
    <p:extLst>
      <p:ext uri="{BB962C8B-B14F-4D97-AF65-F5344CB8AC3E}">
        <p14:creationId xmlns:p14="http://schemas.microsoft.com/office/powerpoint/2010/main" val="348220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19</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2240485"/>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在控制條件 </a:t>
            </a:r>
            <a:r>
              <a:rPr lang="en-US" altLang="zh-TW" sz="2400" dirty="0">
                <a:solidFill>
                  <a:srgbClr val="202122"/>
                </a:solidFill>
                <a:latin typeface="微軟正黑體" panose="020B0604030504040204" pitchFamily="34" charset="-120"/>
                <a:ea typeface="微軟正黑體" panose="020B0604030504040204" pitchFamily="34" charset="-120"/>
              </a:rPr>
              <a:t>(CC) </a:t>
            </a:r>
            <a:r>
              <a:rPr lang="zh-TW" altLang="en-US" sz="2400" dirty="0">
                <a:solidFill>
                  <a:srgbClr val="202122"/>
                </a:solidFill>
                <a:latin typeface="微軟正黑體" panose="020B0604030504040204" pitchFamily="34" charset="-120"/>
                <a:ea typeface="微軟正黑體" panose="020B0604030504040204" pitchFamily="34" charset="-120"/>
              </a:rPr>
              <a:t>中，參與者手動駕駛。在第一個實驗條件 </a:t>
            </a:r>
            <a:r>
              <a:rPr lang="en-US" altLang="zh-TW" sz="2400" dirty="0">
                <a:solidFill>
                  <a:srgbClr val="202122"/>
                </a:solidFill>
                <a:latin typeface="微軟正黑體" panose="020B0604030504040204" pitchFamily="34" charset="-120"/>
                <a:ea typeface="微軟正黑體" panose="020B0604030504040204" pitchFamily="34" charset="-120"/>
              </a:rPr>
              <a:t>(EC1) </a:t>
            </a:r>
            <a:r>
              <a:rPr lang="zh-TW" altLang="en-US" sz="2400" dirty="0">
                <a:solidFill>
                  <a:srgbClr val="202122"/>
                </a:solidFill>
                <a:latin typeface="微軟正黑體" panose="020B0604030504040204" pitchFamily="34" charset="-120"/>
                <a:ea typeface="微軟正黑體" panose="020B0604030504040204" pitchFamily="34" charset="-120"/>
              </a:rPr>
              <a:t>中，模擬了傳感器故障，車輛在特定位置減速，駕駛員需要在該位置恢復手動控制。在第二個實驗條件 </a:t>
            </a:r>
            <a:r>
              <a:rPr lang="en-US" altLang="zh-TW" sz="2400" dirty="0">
                <a:solidFill>
                  <a:srgbClr val="202122"/>
                </a:solidFill>
                <a:latin typeface="微軟正黑體" panose="020B0604030504040204" pitchFamily="34" charset="-120"/>
                <a:ea typeface="微軟正黑體" panose="020B0604030504040204" pitchFamily="34" charset="-120"/>
              </a:rPr>
              <a:t>(EC2) </a:t>
            </a:r>
            <a:r>
              <a:rPr lang="zh-TW" altLang="en-US" sz="2400" dirty="0">
                <a:solidFill>
                  <a:srgbClr val="202122"/>
                </a:solidFill>
                <a:latin typeface="微軟正黑體" panose="020B0604030504040204" pitchFamily="34" charset="-120"/>
                <a:ea typeface="微軟正黑體" panose="020B0604030504040204" pitchFamily="34" charset="-120"/>
              </a:rPr>
              <a:t>中，駕駛員自願關閉和打開系統。</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en-US" altLang="zh-TW" sz="2400" dirty="0">
                <a:solidFill>
                  <a:srgbClr val="202122"/>
                </a:solidFill>
                <a:latin typeface="微軟正黑體" panose="020B0604030504040204" pitchFamily="34" charset="-120"/>
                <a:ea typeface="微軟正黑體" panose="020B0604030504040204" pitchFamily="34" charset="-120"/>
              </a:rPr>
              <a:t>CC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EC2 </a:t>
            </a:r>
            <a:r>
              <a:rPr lang="zh-TW" altLang="en-US" sz="2400" dirty="0">
                <a:solidFill>
                  <a:srgbClr val="202122"/>
                </a:solidFill>
                <a:latin typeface="微軟正黑體" panose="020B0604030504040204" pitchFamily="34" charset="-120"/>
                <a:ea typeface="微軟正黑體" panose="020B0604030504040204" pitchFamily="34" charset="-120"/>
              </a:rPr>
              <a:t>顯示的速度分佈在均值和標準差方面似乎相似</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5999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6"/>
          <a:ext cx="8208391" cy="4381377"/>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年齡對自動駕駛的影響</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Age differences in the takeover of vehicle control and engagement in non-driving-related activities in simulated driving with conditional automation.</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400" dirty="0">
                          <a:solidFill>
                            <a:schemeClr val="tx1"/>
                          </a:solidFill>
                          <a:latin typeface="微軟正黑體" panose="020B0604030504040204" pitchFamily="34" charset="-120"/>
                          <a:ea typeface="微軟正黑體" panose="020B0604030504040204" pitchFamily="34" charset="-120"/>
                        </a:rPr>
                        <a:t>Clark &amp; Feng.(2017)</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Accident Analysis &amp; Prevention</a:t>
                      </a:r>
                    </a:p>
                    <a:p>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年輕和年長的駕駛對</a:t>
                      </a:r>
                      <a:r>
                        <a:rPr lang="en-US" altLang="zh-TW" sz="1400" dirty="0">
                          <a:solidFill>
                            <a:schemeClr val="tx1"/>
                          </a:solidFill>
                          <a:latin typeface="微軟正黑體" panose="020B0604030504040204" pitchFamily="34" charset="-120"/>
                          <a:ea typeface="微軟正黑體" panose="020B0604030504040204" pitchFamily="34" charset="-120"/>
                        </a:rPr>
                        <a:t>NDRT</a:t>
                      </a:r>
                      <a:r>
                        <a:rPr lang="zh-TW" altLang="en-US" sz="1400" dirty="0">
                          <a:solidFill>
                            <a:schemeClr val="tx1"/>
                          </a:solidFill>
                          <a:latin typeface="微軟正黑體" panose="020B0604030504040204" pitchFamily="34" charset="-120"/>
                          <a:ea typeface="微軟正黑體" panose="020B0604030504040204" pitchFamily="34" charset="-120"/>
                        </a:rPr>
                        <a:t>的活動類型表現出不同的偏好。</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不同年齡的駕駛在參與不同</a:t>
                      </a:r>
                      <a:r>
                        <a:rPr lang="en-US" altLang="zh-TW" sz="1400" dirty="0">
                          <a:solidFill>
                            <a:schemeClr val="tx1"/>
                          </a:solidFill>
                          <a:latin typeface="微軟正黑體" panose="020B0604030504040204" pitchFamily="34" charset="-120"/>
                          <a:ea typeface="微軟正黑體" panose="020B0604030504040204" pitchFamily="34" charset="-120"/>
                        </a:rPr>
                        <a:t>NDRT</a:t>
                      </a:r>
                      <a:r>
                        <a:rPr lang="zh-TW" altLang="en-US" sz="1400" dirty="0">
                          <a:solidFill>
                            <a:schemeClr val="tx1"/>
                          </a:solidFill>
                          <a:latin typeface="微軟正黑體" panose="020B0604030504040204" pitchFamily="34" charset="-120"/>
                          <a:ea typeface="微軟正黑體" panose="020B0604030504040204" pitchFamily="34" charset="-120"/>
                        </a:rPr>
                        <a:t>時會有不同的表現，在設計任務時可參考</a:t>
                      </a:r>
                    </a:p>
                  </a:txBody>
                  <a:tcPr marL="68580" marR="68580" marT="34290" marB="34290"/>
                </a:tc>
                <a:extLst>
                  <a:ext uri="{0D108BD9-81ED-4DB2-BD59-A6C34878D82A}">
                    <a16:rowId xmlns:a16="http://schemas.microsoft.com/office/drawing/2014/main" val="2405132068"/>
                  </a:ext>
                </a:extLst>
              </a:tr>
              <a:tr h="182199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The influence of age on the take-over of vehicle control in highly automated driving. </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de-DE" altLang="zh-TW" sz="1400" dirty="0">
                          <a:solidFill>
                            <a:schemeClr val="tx1"/>
                          </a:solidFill>
                          <a:latin typeface="微軟正黑體" panose="020B0604030504040204" pitchFamily="34" charset="-120"/>
                          <a:ea typeface="微軟正黑體" panose="020B0604030504040204" pitchFamily="34" charset="-120"/>
                        </a:rPr>
                        <a:t>Körber, Gold, Lechner, &amp; Bengler.(2016)</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Transportation research part F: traffic psychology and </a:t>
                      </a:r>
                      <a:r>
                        <a:rPr lang="en-US" altLang="zh-TW" sz="1400" dirty="0" err="1">
                          <a:solidFill>
                            <a:schemeClr val="tx1"/>
                          </a:solidFill>
                          <a:latin typeface="微軟正黑體" panose="020B0604030504040204" pitchFamily="34" charset="-120"/>
                          <a:ea typeface="微軟正黑體" panose="020B0604030504040204" pitchFamily="34" charset="-120"/>
                        </a:rPr>
                        <a:t>behaviour</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年輕和年長司機之間的接管時間沒有差異。</a:t>
                      </a:r>
                      <a:endParaRPr lang="en-US" altLang="zh-TW" sz="14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年長的司機剎車更頻繁、更強，並保持更高的 </a:t>
                      </a:r>
                      <a:r>
                        <a:rPr lang="en-US" altLang="zh-TW" sz="1400" dirty="0">
                          <a:solidFill>
                            <a:schemeClr val="tx1"/>
                          </a:solidFill>
                          <a:latin typeface="微軟正黑體" panose="020B0604030504040204" pitchFamily="34" charset="-120"/>
                          <a:ea typeface="微軟正黑體" panose="020B0604030504040204" pitchFamily="34" charset="-120"/>
                        </a:rPr>
                        <a:t>TTC</a:t>
                      </a:r>
                      <a:r>
                        <a:rPr lang="zh-TW" altLang="en-US" sz="1400" dirty="0">
                          <a:solidFill>
                            <a:schemeClr val="tx1"/>
                          </a:solidFill>
                          <a:latin typeface="微軟正黑體" panose="020B0604030504040204" pitchFamily="34" charset="-120"/>
                          <a:ea typeface="微軟正黑體" panose="020B0604030504040204" pitchFamily="34" charset="-120"/>
                        </a:rPr>
                        <a:t>。</a:t>
                      </a:r>
                      <a:endParaRPr lang="en-US" altLang="zh-TW" sz="14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交通密度的增加和次要任務對兩個年齡組的影響相同。</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本研究對不同交通密對執行</a:t>
                      </a:r>
                      <a:r>
                        <a:rPr lang="en-US" altLang="zh-TW" sz="1400" dirty="0">
                          <a:solidFill>
                            <a:schemeClr val="tx1"/>
                          </a:solidFill>
                          <a:latin typeface="微軟正黑體" panose="020B0604030504040204" pitchFamily="34" charset="-120"/>
                          <a:ea typeface="微軟正黑體" panose="020B0604030504040204" pitchFamily="34" charset="-120"/>
                        </a:rPr>
                        <a:t>NDRT</a:t>
                      </a:r>
                      <a:r>
                        <a:rPr lang="zh-TW" altLang="en-US" sz="1400" dirty="0">
                          <a:solidFill>
                            <a:schemeClr val="tx1"/>
                          </a:solidFill>
                          <a:latin typeface="微軟正黑體" panose="020B0604030504040204" pitchFamily="34" charset="-120"/>
                          <a:ea typeface="微軟正黑體" panose="020B0604030504040204" pitchFamily="34" charset="-120"/>
                        </a:rPr>
                        <a:t>後之接管接校進行調查，可以應用在不同駕駛速度上，探討會有何種差異。</a:t>
                      </a:r>
                    </a:p>
                  </a:txBody>
                  <a:tcPr marL="68580" marR="68580" marT="34290" marB="34290"/>
                </a:tc>
                <a:extLst>
                  <a:ext uri="{0D108BD9-81ED-4DB2-BD59-A6C34878D82A}">
                    <a16:rowId xmlns:a16="http://schemas.microsoft.com/office/drawing/2014/main" val="2346464201"/>
                  </a:ext>
                </a:extLst>
              </a:tr>
            </a:tbl>
          </a:graphicData>
        </a:graphic>
      </p:graphicFrame>
    </p:spTree>
    <p:extLst>
      <p:ext uri="{BB962C8B-B14F-4D97-AF65-F5344CB8AC3E}">
        <p14:creationId xmlns:p14="http://schemas.microsoft.com/office/powerpoint/2010/main" val="3771617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20</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4456476"/>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傳感器故障後，由於駕駛員的不同反應，速度顯著下降（</a:t>
            </a:r>
            <a:r>
              <a:rPr lang="en-US" altLang="zh-TW" sz="2400" dirty="0">
                <a:solidFill>
                  <a:srgbClr val="202122"/>
                </a:solidFill>
                <a:latin typeface="微軟正黑體" panose="020B0604030504040204" pitchFamily="34" charset="-120"/>
                <a:ea typeface="微軟正黑體" panose="020B0604030504040204" pitchFamily="34" charset="-120"/>
              </a:rPr>
              <a:t>ΔV = -18.18 km/h</a:t>
            </a:r>
            <a:r>
              <a:rPr lang="zh-TW" altLang="en-US" sz="2400" dirty="0">
                <a:solidFill>
                  <a:srgbClr val="202122"/>
                </a:solidFill>
                <a:latin typeface="微軟正黑體" panose="020B0604030504040204" pitchFamily="34" charset="-120"/>
                <a:ea typeface="微軟正黑體" panose="020B0604030504040204" pitchFamily="34" charset="-120"/>
              </a:rPr>
              <a:t>）並且速度的標準偏差增加。</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傳感器故障後恢復控制的中位時間為 </a:t>
            </a:r>
            <a:r>
              <a:rPr lang="en-US" altLang="zh-TW" sz="2400" dirty="0">
                <a:solidFill>
                  <a:srgbClr val="202122"/>
                </a:solidFill>
                <a:latin typeface="微軟正黑體" panose="020B0604030504040204" pitchFamily="34" charset="-120"/>
                <a:ea typeface="微軟正黑體" panose="020B0604030504040204" pitchFamily="34" charset="-120"/>
              </a:rPr>
              <a:t>3.85 </a:t>
            </a:r>
            <a:r>
              <a:rPr lang="zh-TW" altLang="en-US" sz="2400" dirty="0">
                <a:solidFill>
                  <a:srgbClr val="202122"/>
                </a:solidFill>
                <a:latin typeface="微軟正黑體" panose="020B0604030504040204" pitchFamily="34" charset="-120"/>
                <a:ea typeface="微軟正黑體" panose="020B0604030504040204" pitchFamily="34" charset="-120"/>
              </a:rPr>
              <a:t>秒。</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當系統可以自動再次開啟時（</a:t>
            </a:r>
            <a:r>
              <a:rPr lang="en-US" altLang="zh-TW" sz="2400" dirty="0">
                <a:solidFill>
                  <a:srgbClr val="202122"/>
                </a:solidFill>
                <a:latin typeface="微軟正黑體" panose="020B0604030504040204" pitchFamily="34" charset="-120"/>
                <a:ea typeface="微軟正黑體" panose="020B0604030504040204" pitchFamily="34" charset="-120"/>
              </a:rPr>
              <a:t>ΔV = -4.22 km/h</a:t>
            </a:r>
            <a:r>
              <a:rPr lang="zh-TW" altLang="en-US" sz="2400" dirty="0">
                <a:solidFill>
                  <a:srgbClr val="202122"/>
                </a:solidFill>
                <a:latin typeface="微軟正黑體" panose="020B0604030504040204" pitchFamily="34" charset="-120"/>
                <a:ea typeface="微軟正黑體" panose="020B0604030504040204" pitchFamily="34" charset="-120"/>
              </a:rPr>
              <a:t>），可以識別出類似的速度下降。</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消息後主動開啟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之前的中位時間等於 </a:t>
            </a:r>
            <a:r>
              <a:rPr lang="en-US" altLang="zh-TW" sz="2400" dirty="0">
                <a:solidFill>
                  <a:srgbClr val="202122"/>
                </a:solidFill>
                <a:latin typeface="微軟正黑體" panose="020B0604030504040204" pitchFamily="34" charset="-120"/>
                <a:ea typeface="微軟正黑體" panose="020B0604030504040204" pitchFamily="34" charset="-120"/>
              </a:rPr>
              <a:t>5.80 </a:t>
            </a:r>
            <a:r>
              <a:rPr lang="zh-TW" altLang="en-US" sz="2400" dirty="0">
                <a:solidFill>
                  <a:srgbClr val="202122"/>
                </a:solidFill>
                <a:latin typeface="微軟正黑體" panose="020B0604030504040204" pitchFamily="34" charset="-120"/>
                <a:ea typeface="微軟正黑體" panose="020B0604030504040204" pitchFamily="34" charset="-120"/>
              </a:rPr>
              <a:t>秒</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這些結果表明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和手動駕駛之間的權限轉換可能會顯著影響 </a:t>
            </a:r>
            <a:r>
              <a:rPr lang="en-US" altLang="zh-TW" sz="2400" dirty="0">
                <a:solidFill>
                  <a:srgbClr val="202122"/>
                </a:solidFill>
                <a:latin typeface="微軟正黑體" panose="020B0604030504040204" pitchFamily="34" charset="-120"/>
                <a:ea typeface="微軟正黑體" panose="020B0604030504040204" pitchFamily="34" charset="-120"/>
              </a:rPr>
              <a:t>ACC </a:t>
            </a:r>
            <a:r>
              <a:rPr lang="zh-TW" altLang="en-US" sz="2400" dirty="0">
                <a:solidFill>
                  <a:srgbClr val="202122"/>
                </a:solidFill>
                <a:latin typeface="微軟正黑體" panose="020B0604030504040204" pitchFamily="34" charset="-120"/>
                <a:ea typeface="微軟正黑體" panose="020B0604030504040204" pitchFamily="34" charset="-120"/>
              </a:rPr>
              <a:t>車輛的縱向動力學</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8230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B750-1B86-F940-8550-B2E054582E87}"/>
              </a:ext>
            </a:extLst>
          </p:cNvPr>
          <p:cNvSpPr>
            <a:spLocks noGrp="1"/>
          </p:cNvSpPr>
          <p:nvPr>
            <p:ph type="title"/>
          </p:nvPr>
        </p:nvSpPr>
        <p:spPr>
          <a:xfrm>
            <a:off x="2768424" y="2643205"/>
            <a:ext cx="6655152" cy="1325563"/>
          </a:xfrm>
        </p:spPr>
        <p:txBody>
          <a:bodyPr>
            <a:normAutofit/>
          </a:bodyPr>
          <a:lstStyle/>
          <a:p>
            <a:r>
              <a:rPr lang="x-none" b="1" dirty="0">
                <a:latin typeface="Microsoft JhengHei" charset="-120"/>
                <a:ea typeface="Microsoft JhengHei" charset="-120"/>
                <a:cs typeface="Microsoft JhengHei" charset="-120"/>
              </a:rPr>
              <a:t>Thank you for your time </a:t>
            </a:r>
          </a:p>
        </p:txBody>
      </p:sp>
      <p:cxnSp>
        <p:nvCxnSpPr>
          <p:cNvPr id="14" name="Straight Connector 13">
            <a:extLst>
              <a:ext uri="{FF2B5EF4-FFF2-40B4-BE49-F238E27FC236}">
                <a16:creationId xmlns:a16="http://schemas.microsoft.com/office/drawing/2014/main" id="{7EE2CDA2-D7C7-9844-9251-DD3F413C44F9}"/>
              </a:ext>
            </a:extLst>
          </p:cNvPr>
          <p:cNvCxnSpPr/>
          <p:nvPr/>
        </p:nvCxnSpPr>
        <p:spPr>
          <a:xfrm>
            <a:off x="1377471" y="3968768"/>
            <a:ext cx="94280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AC9D4C-ECA9-3943-B805-46C85068BEBA}"/>
              </a:ext>
            </a:extLst>
          </p:cNvPr>
          <p:cNvCxnSpPr/>
          <p:nvPr/>
        </p:nvCxnSpPr>
        <p:spPr>
          <a:xfrm>
            <a:off x="1598535" y="3808814"/>
            <a:ext cx="94280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投影片編號版面配置區 2">
            <a:extLst>
              <a:ext uri="{FF2B5EF4-FFF2-40B4-BE49-F238E27FC236}">
                <a16:creationId xmlns:a16="http://schemas.microsoft.com/office/drawing/2014/main" id="{E6DD6230-D263-4271-90BD-2B50E738B68C}"/>
              </a:ext>
            </a:extLst>
          </p:cNvPr>
          <p:cNvSpPr>
            <a:spLocks noGrp="1"/>
          </p:cNvSpPr>
          <p:nvPr>
            <p:ph type="sldNum" sz="quarter" idx="12"/>
          </p:nvPr>
        </p:nvSpPr>
        <p:spPr/>
        <p:txBody>
          <a:bodyPr/>
          <a:lstStyle/>
          <a:p>
            <a:fld id="{A2B551B9-8BEC-4788-969B-31560C55079A}" type="slidenum">
              <a:rPr lang="zh-TW" altLang="en-US" smtClean="0"/>
              <a:t>21</a:t>
            </a:fld>
            <a:endParaRPr lang="zh-TW" altLang="en-US"/>
          </a:p>
        </p:txBody>
      </p:sp>
    </p:spTree>
    <p:extLst>
      <p:ext uri="{BB962C8B-B14F-4D97-AF65-F5344CB8AC3E}">
        <p14:creationId xmlns:p14="http://schemas.microsoft.com/office/powerpoint/2010/main" val="3829370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5"/>
          <a:ext cx="8208391" cy="4443988"/>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道路環境密度</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Manual takeover and handover of a simulated fully autonomous vehicle within urban and extra-urban settings.</a:t>
                      </a:r>
                    </a:p>
                    <a:p>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Morgan, Alford, Williams, Parkhurst, &amp; Pipe  (2017)</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In International Conference on Applied Human Factors and Ergonomics </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研究中，預計在 </a:t>
                      </a:r>
                      <a:r>
                        <a:rPr lang="en-US" altLang="zh-TW" sz="1400" dirty="0">
                          <a:solidFill>
                            <a:schemeClr val="tx1"/>
                          </a:solidFill>
                          <a:latin typeface="微軟正黑體" panose="020B0604030504040204" pitchFamily="34" charset="-120"/>
                          <a:ea typeface="微軟正黑體" panose="020B0604030504040204" pitchFamily="34" charset="-120"/>
                        </a:rPr>
                        <a:t>20 </a:t>
                      </a:r>
                      <a:r>
                        <a:rPr lang="zh-TW" altLang="en-US" sz="1400" dirty="0">
                          <a:solidFill>
                            <a:schemeClr val="tx1"/>
                          </a:solidFill>
                          <a:latin typeface="微軟正黑體" panose="020B0604030504040204" pitchFamily="34" charset="-120"/>
                          <a:ea typeface="微軟正黑體" panose="020B0604030504040204" pitchFamily="34" charset="-120"/>
                        </a:rPr>
                        <a:t>和 </a:t>
                      </a:r>
                      <a:r>
                        <a:rPr lang="en-US" altLang="zh-TW" sz="1400" dirty="0">
                          <a:solidFill>
                            <a:schemeClr val="tx1"/>
                          </a:solidFill>
                          <a:latin typeface="微軟正黑體" panose="020B0604030504040204" pitchFamily="34" charset="-120"/>
                          <a:ea typeface="微軟正黑體" panose="020B0604030504040204" pitchFamily="34" charset="-120"/>
                        </a:rPr>
                        <a:t>30 </a:t>
                      </a:r>
                      <a:r>
                        <a:rPr lang="zh-TW" altLang="en-US" sz="1400" dirty="0">
                          <a:solidFill>
                            <a:schemeClr val="tx1"/>
                          </a:solidFill>
                          <a:latin typeface="微軟正黑體" panose="020B0604030504040204" pitchFamily="34" charset="-120"/>
                          <a:ea typeface="微軟正黑體" panose="020B0604030504040204" pitchFamily="34" charset="-120"/>
                        </a:rPr>
                        <a:t>英里</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小時的城市條件下，交接期間關鍵駕駛性能（例如 </a:t>
                      </a:r>
                      <a:r>
                        <a:rPr lang="en-US" altLang="zh-TW" sz="1400" dirty="0">
                          <a:solidFill>
                            <a:schemeClr val="tx1"/>
                          </a:solidFill>
                          <a:latin typeface="微軟正黑體" panose="020B0604030504040204" pitchFamily="34" charset="-120"/>
                          <a:ea typeface="微軟正黑體" panose="020B0604030504040204" pitchFamily="34" charset="-120"/>
                        </a:rPr>
                        <a:t>SDLP</a:t>
                      </a:r>
                      <a:r>
                        <a:rPr lang="zh-TW" altLang="en-US" sz="1400" dirty="0">
                          <a:solidFill>
                            <a:schemeClr val="tx1"/>
                          </a:solidFill>
                          <a:latin typeface="微軟正黑體" panose="020B0604030504040204" pitchFamily="34" charset="-120"/>
                          <a:ea typeface="微軟正黑體" panose="020B0604030504040204" pitchFamily="34" charset="-120"/>
                        </a:rPr>
                        <a:t>）的接管和恢復手動性能所需的時間將是最短的，會在郊區更高速度下增加狀況。</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不同的時速區間在不同交通密度下駕駛表現有所差異，表示不同速度會導致不同風險的結果</a:t>
                      </a:r>
                    </a:p>
                  </a:txBody>
                  <a:tcPr marL="68580" marR="68580" marT="34290" marB="34290"/>
                </a:tc>
                <a:extLst>
                  <a:ext uri="{0D108BD9-81ED-4DB2-BD59-A6C34878D82A}">
                    <a16:rowId xmlns:a16="http://schemas.microsoft.com/office/drawing/2014/main" val="2405132068"/>
                  </a:ext>
                </a:extLst>
              </a:tr>
              <a:tr h="182199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Taking Over Control From Highly Automated Vehicles in Complex Traffic Situations: The Role of Traffic Density</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de-DE" altLang="zh-TW" sz="1400" dirty="0">
                          <a:solidFill>
                            <a:schemeClr val="tx1"/>
                          </a:solidFill>
                          <a:latin typeface="微軟正黑體" panose="020B0604030504040204" pitchFamily="34" charset="-120"/>
                          <a:ea typeface="微軟正黑體" panose="020B0604030504040204" pitchFamily="34" charset="-120"/>
                        </a:rPr>
                        <a:t>Gold, Körber, Lechner, &amp; Bengler. (2016). </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HUMAN FACTORS</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在高密度的交通流量下，更高的加速度、更低的 </a:t>
                      </a:r>
                      <a:r>
                        <a:rPr lang="en-US" altLang="zh-TW" sz="1400" dirty="0">
                          <a:solidFill>
                            <a:schemeClr val="tx1"/>
                          </a:solidFill>
                          <a:latin typeface="微軟正黑體" panose="020B0604030504040204" pitchFamily="34" charset="-120"/>
                          <a:ea typeface="微軟正黑體" panose="020B0604030504040204" pitchFamily="34" charset="-120"/>
                        </a:rPr>
                        <a:t>TTC </a:t>
                      </a:r>
                      <a:r>
                        <a:rPr lang="zh-TW" altLang="en-US" sz="1400" dirty="0">
                          <a:solidFill>
                            <a:schemeClr val="tx1"/>
                          </a:solidFill>
                          <a:latin typeface="微軟正黑體" panose="020B0604030504040204" pitchFamily="34" charset="-120"/>
                          <a:ea typeface="微軟正黑體" panose="020B0604030504040204" pitchFamily="34" charset="-120"/>
                        </a:rPr>
                        <a:t>和更高碰撞概率的形式影響接管，這也可能是由延遲接管造成</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較高的交通密度會導致控制車速的能力下降。</a:t>
                      </a:r>
                    </a:p>
                  </a:txBody>
                  <a:tcPr marL="68580" marR="68580" marT="34290" marB="34290"/>
                </a:tc>
                <a:extLst>
                  <a:ext uri="{0D108BD9-81ED-4DB2-BD59-A6C34878D82A}">
                    <a16:rowId xmlns:a16="http://schemas.microsoft.com/office/drawing/2014/main" val="2346464201"/>
                  </a:ext>
                </a:extLst>
              </a:tr>
            </a:tbl>
          </a:graphicData>
        </a:graphic>
      </p:graphicFrame>
    </p:spTree>
    <p:extLst>
      <p:ext uri="{BB962C8B-B14F-4D97-AF65-F5344CB8AC3E}">
        <p14:creationId xmlns:p14="http://schemas.microsoft.com/office/powerpoint/2010/main" val="1346429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5"/>
          <a:ext cx="8208391" cy="2559378"/>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熟悉自動駕駛接管任務</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Driving without awareness: The effects of practice and automaticity on attention and driving</a:t>
                      </a:r>
                    </a:p>
                  </a:txBody>
                  <a:tcPr marL="68580" marR="68580" marT="34290" marB="34290"/>
                </a:tc>
                <a:tc>
                  <a:txBody>
                    <a:bodyPr/>
                    <a:lstStyle/>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Charlton, &amp; Starkey.(2011)</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Transportation research part F: traffic psychology and </a:t>
                      </a:r>
                      <a:r>
                        <a:rPr lang="en-US" altLang="zh-TW" sz="1400" dirty="0" err="1">
                          <a:solidFill>
                            <a:schemeClr val="tx1"/>
                          </a:solidFill>
                          <a:latin typeface="微軟正黑體" panose="020B0604030504040204" pitchFamily="34" charset="-120"/>
                          <a:ea typeface="微軟正黑體" panose="020B0604030504040204" pitchFamily="34" charset="-120"/>
                        </a:rPr>
                        <a:t>behaviour</a:t>
                      </a:r>
                      <a:endParaRPr lang="en-US" altLang="zh-TW" sz="1400" dirty="0">
                        <a:solidFill>
                          <a:schemeClr val="tx1"/>
                        </a:solidFill>
                        <a:latin typeface="微軟正黑體" panose="020B0604030504040204" pitchFamily="34" charset="-120"/>
                        <a:ea typeface="微軟正黑體" panose="020B0604030504040204" pitchFamily="34" charset="-120"/>
                      </a:endParaRPr>
                    </a:p>
                    <a:p>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經過多次實驗，駕駛對劇本難度主觀感受降低。</a:t>
                      </a:r>
                      <a:endParaRPr lang="en-US" altLang="zh-TW" sz="1400" dirty="0">
                        <a:solidFill>
                          <a:schemeClr val="tx1"/>
                        </a:solidFill>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檢測任務在實驗的後期階段變得非常高效。隨著實驗次數增加，</a:t>
                      </a:r>
                      <a:r>
                        <a:rPr lang="zh-TW" altLang="en-US" sz="1400" b="1" dirty="0">
                          <a:solidFill>
                            <a:schemeClr val="tx1"/>
                          </a:solidFill>
                          <a:latin typeface="微軟正黑體" panose="020B0604030504040204" pitchFamily="34" charset="-120"/>
                          <a:ea typeface="微軟正黑體" panose="020B0604030504040204" pitchFamily="34" charset="-120"/>
                        </a:rPr>
                        <a:t>注意力和駕駛表現變得更佳</a:t>
                      </a:r>
                      <a:r>
                        <a:rPr lang="zh-TW" altLang="en-US" sz="1400" dirty="0">
                          <a:solidFill>
                            <a:schemeClr val="tx1"/>
                          </a:solidFill>
                          <a:latin typeface="微軟正黑體" panose="020B0604030504040204" pitchFamily="34" charset="-120"/>
                          <a:ea typeface="微軟正黑體" panose="020B0604030504040204" pitchFamily="34" charset="-120"/>
                        </a:rPr>
                        <a:t>。</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在相同的劇本中，實驗次數到一定數量，可能成為干擾變相影響駕駛行為</a:t>
                      </a:r>
                    </a:p>
                  </a:txBody>
                  <a:tcPr marL="68580" marR="68580" marT="34290" marB="34290"/>
                </a:tc>
                <a:extLst>
                  <a:ext uri="{0D108BD9-81ED-4DB2-BD59-A6C34878D82A}">
                    <a16:rowId xmlns:a16="http://schemas.microsoft.com/office/drawing/2014/main" val="2405132068"/>
                  </a:ext>
                </a:extLst>
              </a:tr>
            </a:tbl>
          </a:graphicData>
        </a:graphic>
      </p:graphicFrame>
    </p:spTree>
    <p:extLst>
      <p:ext uri="{BB962C8B-B14F-4D97-AF65-F5344CB8AC3E}">
        <p14:creationId xmlns:p14="http://schemas.microsoft.com/office/powerpoint/2010/main" val="179355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a:extLst>
              <a:ext uri="{FF2B5EF4-FFF2-40B4-BE49-F238E27FC236}">
                <a16:creationId xmlns:a16="http://schemas.microsoft.com/office/drawing/2014/main" id="{060D6DD2-6534-4BA5-B08C-A6BC2E4DEB03}"/>
              </a:ext>
            </a:extLst>
          </p:cNvPr>
          <p:cNvGraphicFramePr>
            <a:graphicFrameLocks noGrp="1"/>
          </p:cNvGraphicFramePr>
          <p:nvPr/>
        </p:nvGraphicFramePr>
        <p:xfrm>
          <a:off x="2103750" y="1118845"/>
          <a:ext cx="8208391" cy="2559378"/>
        </p:xfrm>
        <a:graphic>
          <a:graphicData uri="http://schemas.openxmlformats.org/drawingml/2006/table">
            <a:tbl>
              <a:tblPr firstRow="1" bandRow="1">
                <a:tableStyleId>{5C22544A-7EE6-4342-B048-85BDC9FD1C3A}</a:tableStyleId>
              </a:tblPr>
              <a:tblGrid>
                <a:gridCol w="2149311">
                  <a:extLst>
                    <a:ext uri="{9D8B030D-6E8A-4147-A177-3AD203B41FA5}">
                      <a16:colId xmlns:a16="http://schemas.microsoft.com/office/drawing/2014/main" val="2923343327"/>
                    </a:ext>
                  </a:extLst>
                </a:gridCol>
                <a:gridCol w="1954884">
                  <a:extLst>
                    <a:ext uri="{9D8B030D-6E8A-4147-A177-3AD203B41FA5}">
                      <a16:colId xmlns:a16="http://schemas.microsoft.com/office/drawing/2014/main" val="55361820"/>
                    </a:ext>
                  </a:extLst>
                </a:gridCol>
                <a:gridCol w="2052098">
                  <a:extLst>
                    <a:ext uri="{9D8B030D-6E8A-4147-A177-3AD203B41FA5}">
                      <a16:colId xmlns:a16="http://schemas.microsoft.com/office/drawing/2014/main" val="2525148103"/>
                    </a:ext>
                  </a:extLst>
                </a:gridCol>
                <a:gridCol w="2052098">
                  <a:extLst>
                    <a:ext uri="{9D8B030D-6E8A-4147-A177-3AD203B41FA5}">
                      <a16:colId xmlns:a16="http://schemas.microsoft.com/office/drawing/2014/main" val="428908693"/>
                    </a:ext>
                  </a:extLst>
                </a:gridCol>
              </a:tblGrid>
              <a:tr h="315813">
                <a:tc gridSpan="4">
                  <a:txBody>
                    <a:bodyPr/>
                    <a:lstStyle/>
                    <a:p>
                      <a:r>
                        <a:rPr lang="zh-TW" altLang="en-US" sz="1500" b="1" dirty="0">
                          <a:solidFill>
                            <a:schemeClr val="tx1"/>
                          </a:solidFill>
                          <a:latin typeface="微軟正黑體" panose="020B0604030504040204" pitchFamily="34" charset="-120"/>
                          <a:ea typeface="微軟正黑體" panose="020B0604030504040204" pitchFamily="34" charset="-120"/>
                        </a:rPr>
                        <a:t>接管模式</a:t>
                      </a:r>
                    </a:p>
                  </a:txBody>
                  <a:tcPr marL="68580" marR="68580" marT="34290" marB="34290"/>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2172433631"/>
                  </a:ext>
                </a:extLst>
              </a:tr>
              <a:tr h="317356">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題目</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作者</a:t>
                      </a:r>
                      <a:r>
                        <a:rPr lang="en-US" altLang="zh-TW" sz="1400" dirty="0">
                          <a:solidFill>
                            <a:schemeClr val="tx1"/>
                          </a:solidFill>
                          <a:latin typeface="微軟正黑體" panose="020B0604030504040204" pitchFamily="34" charset="-120"/>
                          <a:ea typeface="微軟正黑體" panose="020B0604030504040204" pitchFamily="34" charset="-120"/>
                        </a:rPr>
                        <a:t>&amp;</a:t>
                      </a:r>
                      <a:r>
                        <a:rPr lang="zh-TW" altLang="en-US" sz="1400" dirty="0">
                          <a:solidFill>
                            <a:schemeClr val="tx1"/>
                          </a:solidFill>
                          <a:latin typeface="微軟正黑體" panose="020B0604030504040204" pitchFamily="34" charset="-120"/>
                          <a:ea typeface="微軟正黑體" panose="020B0604030504040204" pitchFamily="34" charset="-120"/>
                        </a:rPr>
                        <a:t>期刊</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發現</a:t>
                      </a:r>
                    </a:p>
                  </a:txBody>
                  <a:tcPr marL="68580" marR="68580" marT="34290" marB="34290"/>
                </a:tc>
                <a:tc>
                  <a:txBody>
                    <a:bodyPr/>
                    <a:lstStyle/>
                    <a:p>
                      <a:r>
                        <a:rPr lang="zh-TW" altLang="en-US" sz="1400" dirty="0">
                          <a:solidFill>
                            <a:schemeClr val="tx1"/>
                          </a:solidFill>
                          <a:latin typeface="微軟正黑體" panose="020B0604030504040204" pitchFamily="34" charset="-120"/>
                          <a:ea typeface="微軟正黑體" panose="020B0604030504040204" pitchFamily="34" charset="-120"/>
                        </a:rPr>
                        <a:t>應用</a:t>
                      </a:r>
                    </a:p>
                  </a:txBody>
                  <a:tcPr marL="68580" marR="68580" marT="34290" marB="34290"/>
                </a:tc>
                <a:extLst>
                  <a:ext uri="{0D108BD9-81ED-4DB2-BD59-A6C34878D82A}">
                    <a16:rowId xmlns:a16="http://schemas.microsoft.com/office/drawing/2014/main" val="2108990226"/>
                  </a:ext>
                </a:extLst>
              </a:tr>
              <a:tr h="1926209">
                <a:tc>
                  <a: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Behavioral changes to repeated takeovers in highly automated driving: effects of the takeover-request design and the nondriving-related task modality</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de-DE" altLang="zh-TW" sz="1400" dirty="0">
                          <a:solidFill>
                            <a:schemeClr val="tx1"/>
                          </a:solidFill>
                          <a:latin typeface="微軟正黑體" panose="020B0604030504040204" pitchFamily="34" charset="-120"/>
                          <a:ea typeface="微軟正黑體" panose="020B0604030504040204" pitchFamily="34" charset="-120"/>
                        </a:rPr>
                        <a:t>Roche, F., Somieski, A., &amp; Brandenburg, S. (2019). </a:t>
                      </a:r>
                    </a:p>
                    <a:p>
                      <a:pPr marL="285750" indent="-285750">
                        <a:buFont typeface="Arial" panose="020B0604020202020204" pitchFamily="34" charset="0"/>
                        <a:buChar char="•"/>
                      </a:pPr>
                      <a:r>
                        <a:rPr lang="en-US" altLang="zh-TW" sz="1400" dirty="0">
                          <a:solidFill>
                            <a:schemeClr val="tx1"/>
                          </a:solidFill>
                          <a:latin typeface="微軟正黑體" panose="020B0604030504040204" pitchFamily="34" charset="-120"/>
                          <a:ea typeface="微軟正黑體" panose="020B0604030504040204" pitchFamily="34" charset="-120"/>
                        </a:rPr>
                        <a:t>Human factors,</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聽覺 </a:t>
                      </a:r>
                      <a:r>
                        <a:rPr lang="en-US" altLang="zh-TW" sz="1400" dirty="0">
                          <a:solidFill>
                            <a:schemeClr val="tx1"/>
                          </a:solidFill>
                          <a:latin typeface="微軟正黑體" panose="020B0604030504040204" pitchFamily="34" charset="-120"/>
                          <a:ea typeface="微軟正黑體" panose="020B0604030504040204" pitchFamily="34" charset="-120"/>
                        </a:rPr>
                        <a:t>TOR </a:t>
                      </a:r>
                      <a:r>
                        <a:rPr lang="zh-TW" altLang="en-US" sz="1400" dirty="0">
                          <a:solidFill>
                            <a:schemeClr val="tx1"/>
                          </a:solidFill>
                          <a:latin typeface="微軟正黑體" panose="020B0604030504040204" pitchFamily="34" charset="-120"/>
                          <a:ea typeface="微軟正黑體" panose="020B0604030504040204" pitchFamily="34" charset="-120"/>
                        </a:rPr>
                        <a:t>的參與者接管速度更快，並且還表現出更長的 </a:t>
                      </a:r>
                      <a:r>
                        <a:rPr lang="en-US" altLang="zh-TW" sz="1400" dirty="0">
                          <a:solidFill>
                            <a:schemeClr val="tx1"/>
                          </a:solidFill>
                          <a:latin typeface="微軟正黑體" panose="020B0604030504040204" pitchFamily="34" charset="-120"/>
                          <a:ea typeface="微軟正黑體" panose="020B0604030504040204" pitchFamily="34" charset="-120"/>
                        </a:rPr>
                        <a:t>TTC</a:t>
                      </a:r>
                      <a:r>
                        <a:rPr lang="zh-TW" altLang="en-US" sz="1400" dirty="0">
                          <a:solidFill>
                            <a:schemeClr val="tx1"/>
                          </a:solidFill>
                          <a:latin typeface="微軟正黑體" panose="020B0604030504040204" pitchFamily="34" charset="-120"/>
                          <a:ea typeface="微軟正黑體" panose="020B0604030504040204" pitchFamily="34" charset="-120"/>
                        </a:rPr>
                        <a:t>，以及和緩的轉向和煞車行為</a:t>
                      </a:r>
                    </a:p>
                  </a:txBody>
                  <a:tcPr marL="68580" marR="68580" marT="34290" marB="34290"/>
                </a:tc>
                <a:tc>
                  <a:txBody>
                    <a:bodyPr/>
                    <a:lstStyle/>
                    <a:p>
                      <a:pPr marL="285750" indent="-285750">
                        <a:buFont typeface="Arial" panose="020B0604020202020204" pitchFamily="34" charset="0"/>
                        <a:buChar char="•"/>
                      </a:pPr>
                      <a:r>
                        <a:rPr lang="zh-TW" altLang="en-US" sz="1400" dirty="0">
                          <a:solidFill>
                            <a:schemeClr val="tx1"/>
                          </a:solidFill>
                          <a:latin typeface="微軟正黑體" panose="020B0604030504040204" pitchFamily="34" charset="-120"/>
                          <a:ea typeface="微軟正黑體" panose="020B0604030504040204" pitchFamily="34" charset="-120"/>
                        </a:rPr>
                        <a:t>可在後續實驗中以聽覺</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語意音訊來當作</a:t>
                      </a:r>
                      <a:r>
                        <a:rPr lang="en-US" altLang="zh-TW" sz="1400" dirty="0">
                          <a:solidFill>
                            <a:schemeClr val="tx1"/>
                          </a:solidFill>
                          <a:latin typeface="微軟正黑體" panose="020B0604030504040204" pitchFamily="34" charset="-120"/>
                          <a:ea typeface="微軟正黑體" panose="020B0604030504040204" pitchFamily="34" charset="-120"/>
                        </a:rPr>
                        <a:t>TOR</a:t>
                      </a:r>
                      <a:r>
                        <a:rPr lang="zh-TW" altLang="en-US" sz="1400" dirty="0">
                          <a:solidFill>
                            <a:schemeClr val="tx1"/>
                          </a:solidFill>
                          <a:latin typeface="微軟正黑體" panose="020B0604030504040204" pitchFamily="34" charset="-120"/>
                          <a:ea typeface="微軟正黑體" panose="020B0604030504040204" pitchFamily="34" charset="-120"/>
                        </a:rPr>
                        <a:t>的警報提醒。</a:t>
                      </a:r>
                    </a:p>
                  </a:txBody>
                  <a:tcPr marL="68580" marR="68580" marT="34290" marB="34290"/>
                </a:tc>
                <a:extLst>
                  <a:ext uri="{0D108BD9-81ED-4DB2-BD59-A6C34878D82A}">
                    <a16:rowId xmlns:a16="http://schemas.microsoft.com/office/drawing/2014/main" val="2405132068"/>
                  </a:ext>
                </a:extLst>
              </a:tr>
            </a:tbl>
          </a:graphicData>
        </a:graphic>
      </p:graphicFrame>
    </p:spTree>
    <p:extLst>
      <p:ext uri="{BB962C8B-B14F-4D97-AF65-F5344CB8AC3E}">
        <p14:creationId xmlns:p14="http://schemas.microsoft.com/office/powerpoint/2010/main" val="119018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9F6F4E8F-A4D5-450C-922B-479BF8792D45}"/>
              </a:ext>
            </a:extLst>
          </p:cNvPr>
          <p:cNvSpPr>
            <a:spLocks noGrp="1"/>
          </p:cNvSpPr>
          <p:nvPr>
            <p:ph type="sldNum" sz="quarter" idx="12"/>
          </p:nvPr>
        </p:nvSpPr>
        <p:spPr/>
        <p:txBody>
          <a:bodyPr/>
          <a:lstStyle/>
          <a:p>
            <a:fld id="{70CCEE11-ED14-124A-A67C-225DB931776F}" type="slidenum">
              <a:rPr kumimoji="1" lang="zh-TW" altLang="en-US" smtClean="0"/>
              <a:t>6</a:t>
            </a:fld>
            <a:endParaRPr kumimoji="1" lang="zh-TW" altLang="en-US"/>
          </a:p>
        </p:txBody>
      </p:sp>
      <p:grpSp>
        <p:nvGrpSpPr>
          <p:cNvPr id="3" name="群組 2">
            <a:extLst>
              <a:ext uri="{FF2B5EF4-FFF2-40B4-BE49-F238E27FC236}">
                <a16:creationId xmlns:a16="http://schemas.microsoft.com/office/drawing/2014/main" id="{6C8F6388-94B1-4D60-B2B2-B347951BA08F}"/>
              </a:ext>
            </a:extLst>
          </p:cNvPr>
          <p:cNvGrpSpPr/>
          <p:nvPr/>
        </p:nvGrpSpPr>
        <p:grpSpPr>
          <a:xfrm>
            <a:off x="3265368" y="2497280"/>
            <a:ext cx="4855677" cy="1863439"/>
            <a:chOff x="656182" y="4872364"/>
            <a:chExt cx="4192123" cy="1563285"/>
          </a:xfrm>
        </p:grpSpPr>
        <p:grpSp>
          <p:nvGrpSpPr>
            <p:cNvPr id="4" name="群組 3">
              <a:extLst>
                <a:ext uri="{FF2B5EF4-FFF2-40B4-BE49-F238E27FC236}">
                  <a16:creationId xmlns:a16="http://schemas.microsoft.com/office/drawing/2014/main" id="{9F4E12DA-6E37-40BE-AA01-022B2A317B99}"/>
                </a:ext>
              </a:extLst>
            </p:cNvPr>
            <p:cNvGrpSpPr/>
            <p:nvPr/>
          </p:nvGrpSpPr>
          <p:grpSpPr>
            <a:xfrm>
              <a:off x="993297" y="5002061"/>
              <a:ext cx="3855008" cy="1433588"/>
              <a:chOff x="2930042" y="4886257"/>
              <a:chExt cx="5140011" cy="1911450"/>
            </a:xfrm>
          </p:grpSpPr>
          <p:pic>
            <p:nvPicPr>
              <p:cNvPr id="6"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879D9220-4610-4F6B-8B67-96EB7827CFA5}"/>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29748" y="5003123"/>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B5CB14D0-A045-4F7D-9FA7-706B38EA640F}"/>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213956" y="5746515"/>
                <a:ext cx="904460" cy="74339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單箭頭接點 7">
                <a:extLst>
                  <a:ext uri="{FF2B5EF4-FFF2-40B4-BE49-F238E27FC236}">
                    <a16:creationId xmlns:a16="http://schemas.microsoft.com/office/drawing/2014/main" id="{B8F196AE-AA65-4663-8AAE-DD446A417233}"/>
                  </a:ext>
                </a:extLst>
              </p:cNvPr>
              <p:cNvCxnSpPr/>
              <p:nvPr/>
            </p:nvCxnSpPr>
            <p:spPr>
              <a:xfrm flipV="1">
                <a:off x="5118416" y="5410825"/>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 name="直線單箭頭接點 8">
                <a:extLst>
                  <a:ext uri="{FF2B5EF4-FFF2-40B4-BE49-F238E27FC236}">
                    <a16:creationId xmlns:a16="http://schemas.microsoft.com/office/drawing/2014/main" id="{87473CBE-C317-41E3-9723-285D3069458A}"/>
                  </a:ext>
                </a:extLst>
              </p:cNvPr>
              <p:cNvCxnSpPr/>
              <p:nvPr/>
            </p:nvCxnSpPr>
            <p:spPr>
              <a:xfrm flipV="1">
                <a:off x="5118416" y="6154216"/>
                <a:ext cx="44923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10"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75BA46A2-7ADC-4AAE-ADAE-C9A7E6ED7C44}"/>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24696" y="4987300"/>
                <a:ext cx="904460" cy="74339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卡通汽車交通工具藍色汽車手繪汽車, 汽車剪貼畫, 玩具小車, 車的向量圖案素材免費下載，PNG，EPS和AI素材下載- Pngtree">
                <a:extLst>
                  <a:ext uri="{FF2B5EF4-FFF2-40B4-BE49-F238E27FC236}">
                    <a16:creationId xmlns:a16="http://schemas.microsoft.com/office/drawing/2014/main" id="{733FF7F5-134C-4E97-AF99-1932C1BD8AE4}"/>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643770" y="5760027"/>
                <a:ext cx="904460" cy="743392"/>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a:extLst>
                  <a:ext uri="{FF2B5EF4-FFF2-40B4-BE49-F238E27FC236}">
                    <a16:creationId xmlns:a16="http://schemas.microsoft.com/office/drawing/2014/main" id="{621C3AC8-EFDE-4698-92AB-BE69D2C819A0}"/>
                  </a:ext>
                </a:extLst>
              </p:cNvPr>
              <p:cNvSpPr/>
              <p:nvPr/>
            </p:nvSpPr>
            <p:spPr>
              <a:xfrm>
                <a:off x="2965088" y="4886257"/>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110km/h</a:t>
                </a:r>
                <a:endParaRPr lang="zh-TW" altLang="en-US" sz="1350" dirty="0">
                  <a:solidFill>
                    <a:schemeClr val="tx1"/>
                  </a:solidFill>
                </a:endParaRPr>
              </a:p>
            </p:txBody>
          </p:sp>
          <p:sp>
            <p:nvSpPr>
              <p:cNvPr id="13" name="矩形 12">
                <a:extLst>
                  <a:ext uri="{FF2B5EF4-FFF2-40B4-BE49-F238E27FC236}">
                    <a16:creationId xmlns:a16="http://schemas.microsoft.com/office/drawing/2014/main" id="{461E0AA7-1BE6-43CE-82BD-E17C000B889F}"/>
                  </a:ext>
                </a:extLst>
              </p:cNvPr>
              <p:cNvSpPr/>
              <p:nvPr/>
            </p:nvSpPr>
            <p:spPr>
              <a:xfrm>
                <a:off x="2930042" y="5796089"/>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a:t>
                </a:r>
                <a:r>
                  <a:rPr lang="en-US" altLang="zh-TW" sz="1350" dirty="0">
                    <a:solidFill>
                      <a:schemeClr val="tx1"/>
                    </a:solidFill>
                  </a:rPr>
                  <a:t>60km/h</a:t>
                </a:r>
                <a:endParaRPr lang="zh-TW" altLang="en-US" sz="1350" dirty="0">
                  <a:solidFill>
                    <a:schemeClr val="tx1"/>
                  </a:solidFill>
                </a:endParaRPr>
              </a:p>
            </p:txBody>
          </p:sp>
          <p:sp>
            <p:nvSpPr>
              <p:cNvPr id="14" name="矩形 13">
                <a:extLst>
                  <a:ext uri="{FF2B5EF4-FFF2-40B4-BE49-F238E27FC236}">
                    <a16:creationId xmlns:a16="http://schemas.microsoft.com/office/drawing/2014/main" id="{16741708-705F-4276-8E0D-E6B1FD3741C9}"/>
                  </a:ext>
                </a:extLst>
              </p:cNvPr>
              <p:cNvSpPr/>
              <p:nvPr/>
            </p:nvSpPr>
            <p:spPr>
              <a:xfrm>
                <a:off x="6783766" y="580118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110km/h</a:t>
                </a:r>
                <a:endParaRPr lang="zh-TW" altLang="en-US" sz="1350" dirty="0">
                  <a:solidFill>
                    <a:schemeClr val="tx1"/>
                  </a:solidFill>
                </a:endParaRPr>
              </a:p>
            </p:txBody>
          </p:sp>
          <p:sp>
            <p:nvSpPr>
              <p:cNvPr id="15" name="矩形 14">
                <a:extLst>
                  <a:ext uri="{FF2B5EF4-FFF2-40B4-BE49-F238E27FC236}">
                    <a16:creationId xmlns:a16="http://schemas.microsoft.com/office/drawing/2014/main" id="{F3B50669-65A9-45F7-8320-D91494F7154A}"/>
                  </a:ext>
                </a:extLst>
              </p:cNvPr>
              <p:cNvSpPr/>
              <p:nvPr/>
            </p:nvSpPr>
            <p:spPr>
              <a:xfrm>
                <a:off x="6797997" y="4902911"/>
                <a:ext cx="1272056" cy="55245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手動</a:t>
                </a:r>
                <a:r>
                  <a:rPr lang="en-US" altLang="zh-TW" sz="1350" dirty="0">
                    <a:solidFill>
                      <a:schemeClr val="tx1"/>
                    </a:solidFill>
                  </a:rPr>
                  <a:t>60km/h</a:t>
                </a:r>
                <a:endParaRPr lang="zh-TW" altLang="en-US" sz="1350" dirty="0">
                  <a:solidFill>
                    <a:schemeClr val="tx1"/>
                  </a:solidFill>
                </a:endParaRPr>
              </a:p>
            </p:txBody>
          </p:sp>
          <p:sp>
            <p:nvSpPr>
              <p:cNvPr id="16" name="矩形 15">
                <a:extLst>
                  <a:ext uri="{FF2B5EF4-FFF2-40B4-BE49-F238E27FC236}">
                    <a16:creationId xmlns:a16="http://schemas.microsoft.com/office/drawing/2014/main" id="{00371C9F-6886-408C-8B07-02811A91474D}"/>
                  </a:ext>
                </a:extLst>
              </p:cNvPr>
              <p:cNvSpPr/>
              <p:nvPr/>
            </p:nvSpPr>
            <p:spPr>
              <a:xfrm>
                <a:off x="4581728" y="6348547"/>
                <a:ext cx="1408252" cy="4491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dirty="0">
                    <a:solidFill>
                      <a:schemeClr val="tx1"/>
                    </a:solidFill>
                  </a:rPr>
                  <a:t>自動化時間</a:t>
                </a:r>
              </a:p>
            </p:txBody>
          </p:sp>
        </p:grpSp>
        <p:sp>
          <p:nvSpPr>
            <p:cNvPr id="5" name="橢圓 4">
              <a:extLst>
                <a:ext uri="{FF2B5EF4-FFF2-40B4-BE49-F238E27FC236}">
                  <a16:creationId xmlns:a16="http://schemas.microsoft.com/office/drawing/2014/main" id="{7E5355A4-0F5A-44AC-B642-697856CEC2BE}"/>
                </a:ext>
              </a:extLst>
            </p:cNvPr>
            <p:cNvSpPr/>
            <p:nvPr/>
          </p:nvSpPr>
          <p:spPr>
            <a:xfrm>
              <a:off x="656182" y="4872364"/>
              <a:ext cx="255351" cy="217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350" dirty="0"/>
                <a:t>1</a:t>
              </a:r>
              <a:endParaRPr lang="zh-TW" altLang="en-US" sz="1350" dirty="0"/>
            </a:p>
          </p:txBody>
        </p:sp>
      </p:grpSp>
    </p:spTree>
    <p:extLst>
      <p:ext uri="{BB962C8B-B14F-4D97-AF65-F5344CB8AC3E}">
        <p14:creationId xmlns:p14="http://schemas.microsoft.com/office/powerpoint/2010/main" val="112985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452F0CF-75CE-4EC3-87DB-102AB28D465F}"/>
              </a:ext>
            </a:extLst>
          </p:cNvPr>
          <p:cNvSpPr/>
          <p:nvPr/>
        </p:nvSpPr>
        <p:spPr>
          <a:xfrm>
            <a:off x="6115050" y="0"/>
            <a:ext cx="6120000" cy="360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4AA621E2-EDEB-4A7E-8580-16D18EF10013}"/>
              </a:ext>
            </a:extLst>
          </p:cNvPr>
          <p:cNvSpPr/>
          <p:nvPr/>
        </p:nvSpPr>
        <p:spPr>
          <a:xfrm>
            <a:off x="0" y="0"/>
            <a:ext cx="6120000" cy="36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accent2">
                  <a:lumMod val="60000"/>
                  <a:lumOff val="40000"/>
                </a:schemeClr>
              </a:solidFill>
            </a:endParaRPr>
          </a:p>
        </p:txBody>
      </p:sp>
      <p:sp>
        <p:nvSpPr>
          <p:cNvPr id="7" name="矩形 6">
            <a:extLst>
              <a:ext uri="{FF2B5EF4-FFF2-40B4-BE49-F238E27FC236}">
                <a16:creationId xmlns:a16="http://schemas.microsoft.com/office/drawing/2014/main" id="{166A7BDE-BB24-4915-8B14-CB3ABC90B674}"/>
              </a:ext>
            </a:extLst>
          </p:cNvPr>
          <p:cNvSpPr/>
          <p:nvPr/>
        </p:nvSpPr>
        <p:spPr>
          <a:xfrm>
            <a:off x="1584355" y="1085618"/>
            <a:ext cx="9198321" cy="3600000"/>
          </a:xfrm>
          <a:prstGeom prst="rect">
            <a:avLst/>
          </a:prstGeom>
          <a:no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43404C86-3954-4F5E-918C-CFC66F073ECE}"/>
              </a:ext>
            </a:extLst>
          </p:cNvPr>
          <p:cNvSpPr/>
          <p:nvPr/>
        </p:nvSpPr>
        <p:spPr>
          <a:xfrm>
            <a:off x="6432065" y="3096632"/>
            <a:ext cx="4350611" cy="1378515"/>
          </a:xfrm>
          <a:custGeom>
            <a:avLst/>
            <a:gdLst>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0 w 8460000"/>
              <a:gd name="connsiteY4" fmla="*/ 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91440 w 8460000"/>
              <a:gd name="connsiteY4" fmla="*/ 9144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0" fmla="*/ 8460000 w 8460000"/>
              <a:gd name="connsiteY0" fmla="*/ 0 h 3600000"/>
              <a:gd name="connsiteX1" fmla="*/ 8460000 w 8460000"/>
              <a:gd name="connsiteY1" fmla="*/ 3600000 h 3600000"/>
              <a:gd name="connsiteX2" fmla="*/ 0 w 8460000"/>
              <a:gd name="connsiteY2" fmla="*/ 3600000 h 3600000"/>
            </a:gdLst>
            <a:ahLst/>
            <a:cxnLst>
              <a:cxn ang="0">
                <a:pos x="connsiteX0" y="connsiteY0"/>
              </a:cxn>
              <a:cxn ang="0">
                <a:pos x="connsiteX1" y="connsiteY1"/>
              </a:cxn>
              <a:cxn ang="0">
                <a:pos x="connsiteX2" y="connsiteY2"/>
              </a:cxn>
            </a:cxnLst>
            <a:rect l="l" t="t" r="r" b="b"/>
            <a:pathLst>
              <a:path w="8460000" h="3600000">
                <a:moveTo>
                  <a:pt x="8460000" y="0"/>
                </a:moveTo>
                <a:lnTo>
                  <a:pt x="8460000" y="3600000"/>
                </a:lnTo>
                <a:lnTo>
                  <a:pt x="0" y="3600000"/>
                </a:lnTo>
              </a:path>
            </a:pathLst>
          </a:custGeom>
          <a:noFill/>
          <a:ln w="889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4">
            <a:extLst>
              <a:ext uri="{FF2B5EF4-FFF2-40B4-BE49-F238E27FC236}">
                <a16:creationId xmlns:a16="http://schemas.microsoft.com/office/drawing/2014/main" id="{6B774E58-F827-4054-87C5-B7CAC640D044}"/>
              </a:ext>
            </a:extLst>
          </p:cNvPr>
          <p:cNvSpPr/>
          <p:nvPr/>
        </p:nvSpPr>
        <p:spPr>
          <a:xfrm flipH="1">
            <a:off x="1605440" y="3096633"/>
            <a:ext cx="4350611" cy="1378515"/>
          </a:xfrm>
          <a:custGeom>
            <a:avLst/>
            <a:gdLst>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0 w 8460000"/>
              <a:gd name="connsiteY4" fmla="*/ 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91440 w 8460000"/>
              <a:gd name="connsiteY4" fmla="*/ 9144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0" fmla="*/ 8460000 w 8460000"/>
              <a:gd name="connsiteY0" fmla="*/ 0 h 3600000"/>
              <a:gd name="connsiteX1" fmla="*/ 8460000 w 8460000"/>
              <a:gd name="connsiteY1" fmla="*/ 3600000 h 3600000"/>
              <a:gd name="connsiteX2" fmla="*/ 0 w 8460000"/>
              <a:gd name="connsiteY2" fmla="*/ 3600000 h 3600000"/>
            </a:gdLst>
            <a:ahLst/>
            <a:cxnLst>
              <a:cxn ang="0">
                <a:pos x="connsiteX0" y="connsiteY0"/>
              </a:cxn>
              <a:cxn ang="0">
                <a:pos x="connsiteX1" y="connsiteY1"/>
              </a:cxn>
              <a:cxn ang="0">
                <a:pos x="connsiteX2" y="connsiteY2"/>
              </a:cxn>
            </a:cxnLst>
            <a:rect l="l" t="t" r="r" b="b"/>
            <a:pathLst>
              <a:path w="8460000" h="3600000">
                <a:moveTo>
                  <a:pt x="8460000" y="0"/>
                </a:moveTo>
                <a:lnTo>
                  <a:pt x="8460000" y="3600000"/>
                </a:lnTo>
                <a:lnTo>
                  <a:pt x="0" y="3600000"/>
                </a:lnTo>
              </a:path>
            </a:pathLst>
          </a:custGeom>
          <a:noFill/>
          <a:ln w="889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2">
                  <a:lumMod val="50000"/>
                </a:schemeClr>
              </a:solidFill>
            </a:endParaRPr>
          </a:p>
        </p:txBody>
      </p:sp>
      <p:sp>
        <p:nvSpPr>
          <p:cNvPr id="17" name="矩形 16">
            <a:extLst>
              <a:ext uri="{FF2B5EF4-FFF2-40B4-BE49-F238E27FC236}">
                <a16:creationId xmlns:a16="http://schemas.microsoft.com/office/drawing/2014/main" id="{85A98CF9-DD7D-4C41-B6C9-DAD4BCD59ECB}"/>
              </a:ext>
            </a:extLst>
          </p:cNvPr>
          <p:cNvSpPr/>
          <p:nvPr/>
        </p:nvSpPr>
        <p:spPr>
          <a:xfrm>
            <a:off x="2496000" y="4070016"/>
            <a:ext cx="720000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文字方塊 20">
            <a:extLst>
              <a:ext uri="{FF2B5EF4-FFF2-40B4-BE49-F238E27FC236}">
                <a16:creationId xmlns:a16="http://schemas.microsoft.com/office/drawing/2014/main" id="{E226D6C6-C91D-444C-99B3-5D905D069D00}"/>
              </a:ext>
            </a:extLst>
          </p:cNvPr>
          <p:cNvSpPr txBox="1"/>
          <p:nvPr/>
        </p:nvSpPr>
        <p:spPr>
          <a:xfrm>
            <a:off x="1674891" y="1030846"/>
            <a:ext cx="8975803" cy="2599879"/>
          </a:xfrm>
          <a:prstGeom prst="rect">
            <a:avLst/>
          </a:prstGeom>
          <a:noFill/>
        </p:spPr>
        <p:txBody>
          <a:bodyPr wrap="square" rtlCol="0">
            <a:spAutoFit/>
          </a:bodyPr>
          <a:lstStyle/>
          <a:p>
            <a:pPr algn="ctr">
              <a:lnSpc>
                <a:spcPct val="150000"/>
              </a:lnSpc>
            </a:pPr>
            <a:r>
              <a:rPr lang="en-US" altLang="zh-TW"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Empirical longitudinal driving behavior in authority transitions between adaptive cruise control and manual driving. </a:t>
            </a:r>
          </a:p>
          <a:p>
            <a:pPr algn="ctr">
              <a:lnSpc>
                <a:spcPct val="150000"/>
              </a:lnSpc>
            </a:pPr>
            <a:r>
              <a:rPr lang="zh-TW" altLang="en-US"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自適應巡航控制和手動駕駛之間轉換中的縱向駕駛行為</a:t>
            </a:r>
            <a:endParaRPr lang="en-US" altLang="zh-TW"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 name="文字方塊 11">
            <a:extLst>
              <a:ext uri="{FF2B5EF4-FFF2-40B4-BE49-F238E27FC236}">
                <a16:creationId xmlns:a16="http://schemas.microsoft.com/office/drawing/2014/main" id="{E226D6C6-C91D-444C-99B3-5D905D069D00}"/>
              </a:ext>
            </a:extLst>
          </p:cNvPr>
          <p:cNvSpPr txBox="1"/>
          <p:nvPr/>
        </p:nvSpPr>
        <p:spPr>
          <a:xfrm>
            <a:off x="2496000" y="4191129"/>
            <a:ext cx="7185180" cy="1631216"/>
          </a:xfrm>
          <a:prstGeom prst="rect">
            <a:avLst/>
          </a:prstGeom>
          <a:noFill/>
        </p:spPr>
        <p:txBody>
          <a:bodyPr wrap="square" rtlCol="0">
            <a:spAutoFit/>
          </a:bodyPr>
          <a:lstStyle/>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作者：</a:t>
            </a:r>
            <a:r>
              <a:rPr lang="nl-NL"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Varotto, Hoogendoorn, van Arem, &amp; Hoogendoorn(2015). </a:t>
            </a:r>
            <a:endPar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期刊：</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Transportation Research Record, 2489(1), 105-114.</a:t>
            </a:r>
          </a:p>
          <a:p>
            <a:pPr algn="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簡報者：林俊佑</a:t>
            </a:r>
            <a:endPar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gn="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指導教授：柳永青</a:t>
            </a:r>
            <a:endParaRPr lang="zh-TW"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zh-TW" altLang="en-US" sz="2000" b="1" dirty="0">
              <a:solidFill>
                <a:schemeClr val="accent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投影片編號版面配置區 1">
            <a:extLst>
              <a:ext uri="{FF2B5EF4-FFF2-40B4-BE49-F238E27FC236}">
                <a16:creationId xmlns:a16="http://schemas.microsoft.com/office/drawing/2014/main" id="{21ACF76A-9301-4AE8-AFCB-30255B78134B}"/>
              </a:ext>
            </a:extLst>
          </p:cNvPr>
          <p:cNvSpPr>
            <a:spLocks noGrp="1"/>
          </p:cNvSpPr>
          <p:nvPr>
            <p:ph type="sldNum" sz="quarter" idx="12"/>
          </p:nvPr>
        </p:nvSpPr>
        <p:spPr/>
        <p:txBody>
          <a:bodyPr/>
          <a:lstStyle/>
          <a:p>
            <a:fld id="{70CCEE11-ED14-124A-A67C-225DB931776F}" type="slidenum">
              <a:rPr kumimoji="1" lang="zh-TW" altLang="en-US" smtClean="0"/>
              <a:t>7</a:t>
            </a:fld>
            <a:endParaRPr kumimoji="1" lang="zh-TW" altLang="en-US"/>
          </a:p>
        </p:txBody>
      </p:sp>
    </p:spTree>
    <p:extLst>
      <p:ext uri="{BB962C8B-B14F-4D97-AF65-F5344CB8AC3E}">
        <p14:creationId xmlns:p14="http://schemas.microsoft.com/office/powerpoint/2010/main" val="361959095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8</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3902479"/>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自適應巡航控制 </a:t>
            </a:r>
            <a:r>
              <a:rPr lang="en-US" altLang="zh-TW" sz="2400" dirty="0">
                <a:latin typeface="微軟正黑體" panose="020B0604030504040204" pitchFamily="34" charset="-120"/>
                <a:ea typeface="微軟正黑體" panose="020B0604030504040204" pitchFamily="34" charset="-120"/>
              </a:rPr>
              <a:t>(adaptive cruise control, ACC) </a:t>
            </a:r>
            <a:r>
              <a:rPr lang="zh-TW" altLang="en-US" sz="2400" dirty="0">
                <a:latin typeface="微軟正黑體" panose="020B0604030504040204" pitchFamily="34" charset="-120"/>
                <a:ea typeface="微軟正黑體" panose="020B0604030504040204" pitchFamily="34" charset="-120"/>
              </a:rPr>
              <a:t>是一種駕駛員輔助系統，通過保持所需的速度和車距，控制車輛縱向位移。</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在一些交通情況下，駕駛員可能會脫離自動化系統，因為他們更願意轉換到較低級別的自動化（或手動駕駛）或被迫</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發生故障</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這樣做</a:t>
            </a:r>
            <a:r>
              <a:rPr lang="en-US" altLang="zh-TW" sz="2400" dirty="0">
                <a:latin typeface="微軟正黑體" panose="020B0604030504040204" pitchFamily="34" charset="-120"/>
                <a:ea typeface="微軟正黑體" panose="020B0604030504040204" pitchFamily="34" charset="-120"/>
              </a:rPr>
              <a:t>(Viti, </a:t>
            </a:r>
            <a:r>
              <a:rPr lang="en-US" altLang="zh-TW" sz="2400" dirty="0" err="1">
                <a:latin typeface="微軟正黑體" panose="020B0604030504040204" pitchFamily="34" charset="-120"/>
                <a:ea typeface="微軟正黑體" panose="020B0604030504040204" pitchFamily="34" charset="-120"/>
              </a:rPr>
              <a:t>Hoogendoorn</a:t>
            </a:r>
            <a:r>
              <a:rPr lang="en-US" altLang="zh-TW"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Alkim</a:t>
            </a:r>
            <a:r>
              <a:rPr lang="en-US" altLang="zh-TW" sz="2400" dirty="0">
                <a:latin typeface="微軟正黑體" panose="020B0604030504040204" pitchFamily="34" charset="-120"/>
                <a:ea typeface="微軟正黑體" panose="020B0604030504040204" pitchFamily="34" charset="-120"/>
              </a:rPr>
              <a:t>, and Bootsma</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,2008; Nilsson, Strand, and Falcone, 2013)</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不同自動化級別之間的轉換稱為“權限轉換 </a:t>
            </a:r>
            <a:r>
              <a:rPr lang="en-US" altLang="zh-TW" sz="2400" dirty="0">
                <a:latin typeface="微軟正黑體" panose="020B0604030504040204" pitchFamily="34" charset="-120"/>
                <a:ea typeface="微軟正黑體" panose="020B0604030504040204" pitchFamily="34" charset="-120"/>
              </a:rPr>
              <a:t>(authority transitions)</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08081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276336"/>
            <a:ext cx="11705824" cy="5180448"/>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9</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751358" y="1396328"/>
            <a:ext cx="10689283" cy="4456476"/>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在調查自動高速公路系統與進出自動車道的車輛駕駛員之間的控制轉移之研究表示，駕駛員在離開自動車道、恢復手動控制和改變車道之前提前 </a:t>
            </a:r>
            <a:r>
              <a:rPr lang="en-US" altLang="zh-TW" sz="2400" dirty="0">
                <a:solidFill>
                  <a:srgbClr val="202122"/>
                </a:solidFill>
                <a:latin typeface="微軟正黑體" panose="020B0604030504040204" pitchFamily="34" charset="-120"/>
                <a:ea typeface="微軟正黑體" panose="020B0604030504040204" pitchFamily="34" charset="-120"/>
              </a:rPr>
              <a:t>60 </a:t>
            </a:r>
            <a:r>
              <a:rPr lang="zh-TW" altLang="en-US" sz="2400" dirty="0">
                <a:solidFill>
                  <a:srgbClr val="202122"/>
                </a:solidFill>
                <a:latin typeface="微軟正黑體" panose="020B0604030504040204" pitchFamily="34" charset="-120"/>
                <a:ea typeface="微軟正黑體" panose="020B0604030504040204" pitchFamily="34" charset="-120"/>
              </a:rPr>
              <a:t>秒被警告。作者得出的結論是，這些轉換導致了不完整的車道變換和碰撞率，這是不可接受的</a:t>
            </a:r>
            <a:r>
              <a:rPr lang="en-US" altLang="zh-TW" sz="2400" dirty="0">
                <a:solidFill>
                  <a:srgbClr val="202122"/>
                </a:solidFill>
                <a:latin typeface="微軟正黑體" panose="020B0604030504040204" pitchFamily="34" charset="-120"/>
                <a:ea typeface="微軟正黑體" panose="020B0604030504040204" pitchFamily="34" charset="-120"/>
              </a:rPr>
              <a:t>(Levitan and Bloomfield, 2014)</a:t>
            </a: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Bloomfield et al.(1998)</a:t>
            </a:r>
            <a:r>
              <a:rPr lang="zh-TW" altLang="en-US" sz="2400" dirty="0">
                <a:solidFill>
                  <a:srgbClr val="202122"/>
                </a:solidFill>
                <a:latin typeface="微軟正黑體" panose="020B0604030504040204" pitchFamily="34" charset="-120"/>
                <a:ea typeface="微軟正黑體" panose="020B0604030504040204" pitchFamily="34" charset="-120"/>
              </a:rPr>
              <a:t>測試了控制速度、時距和車道內橫向位置的系統 。實驗中允許駕駛員使用開關設置想要的速度和時距。使用自動化系統時，速度沒有明顯變化，但時距增加。系統在輕交通條件下脫離後，年輕司機的平均速度下降，平均時距增加，而老年司機則減少。</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4934843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23463</TotalTime>
  <Words>2420</Words>
  <Application>Microsoft Office PowerPoint</Application>
  <PresentationFormat>寬螢幕</PresentationFormat>
  <Paragraphs>204</Paragraphs>
  <Slides>21</Slides>
  <Notes>19</Notes>
  <HiddenSlides>1</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21</vt:i4>
      </vt:variant>
    </vt:vector>
  </HeadingPairs>
  <TitlesOfParts>
    <vt:vector size="31" baseType="lpstr">
      <vt:lpstr>Microsoft JhengHei</vt:lpstr>
      <vt:lpstr>Microsoft JhengHei</vt:lpstr>
      <vt:lpstr>新細明體</vt:lpstr>
      <vt:lpstr>標楷體</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Thank you for your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User</dc:creator>
  <cp:lastModifiedBy>林俊佑</cp:lastModifiedBy>
  <cp:revision>253</cp:revision>
  <dcterms:created xsi:type="dcterms:W3CDTF">2021-02-26T12:49:55Z</dcterms:created>
  <dcterms:modified xsi:type="dcterms:W3CDTF">2021-09-30T06:53:51Z</dcterms:modified>
</cp:coreProperties>
</file>