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287" r:id="rId2"/>
    <p:sldId id="302" r:id="rId3"/>
    <p:sldId id="303" r:id="rId4"/>
    <p:sldId id="304" r:id="rId5"/>
    <p:sldId id="305" r:id="rId6"/>
    <p:sldId id="1030" r:id="rId7"/>
    <p:sldId id="372" r:id="rId8"/>
    <p:sldId id="1012" r:id="rId9"/>
    <p:sldId id="1013" r:id="rId10"/>
    <p:sldId id="974" r:id="rId11"/>
    <p:sldId id="1014" r:id="rId12"/>
    <p:sldId id="1029" r:id="rId13"/>
    <p:sldId id="1018" r:id="rId14"/>
    <p:sldId id="1017" r:id="rId15"/>
    <p:sldId id="1016" r:id="rId16"/>
    <p:sldId id="1019" r:id="rId17"/>
    <p:sldId id="1020" r:id="rId18"/>
    <p:sldId id="1031" r:id="rId19"/>
    <p:sldId id="1026" r:id="rId20"/>
    <p:sldId id="1027" r:id="rId21"/>
    <p:sldId id="343" r:id="rId22"/>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2F2F2"/>
    <a:srgbClr val="E7E6E6"/>
    <a:srgbClr val="A6A6A6"/>
    <a:srgbClr val="FF89E0"/>
    <a:srgbClr val="F8CBA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淺色樣式 1 - 輔色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淺色樣式 1 - 輔色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淺色樣式 1 - 輔色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8D230F3-CF80-4859-8CE7-A43EE81993B5}" styleName="淺色樣式 1 - 輔色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D27102A9-8310-4765-A935-A1911B00CA55}" styleName="淺色樣式 1 - 輔色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DA37D80-6434-44D0-A028-1B22A696006F}" styleName="淺色樣式 3 - 輔色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72833802-FEF1-4C79-8D5D-14CF1EAF98D9}" styleName="淺色樣式 2 - 輔色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淺色樣式 1 - 輔色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53" autoAdjust="0"/>
    <p:restoredTop sz="94955" autoAdjust="0"/>
  </p:normalViewPr>
  <p:slideViewPr>
    <p:cSldViewPr snapToGrid="0" snapToObjects="1">
      <p:cViewPr varScale="1">
        <p:scale>
          <a:sx n="109" d="100"/>
          <a:sy n="109" d="100"/>
        </p:scale>
        <p:origin x="93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1D229-6621-264F-9109-8F19A30B47AD}" type="datetimeFigureOut">
              <a:rPr kumimoji="1" lang="zh-TW" altLang="en-US" smtClean="0"/>
              <a:t>2021/9/28</a:t>
            </a:fld>
            <a:endParaRPr kumimoji="1"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703C62-5DC8-7B4A-9206-9F1104BAE021}" type="slidenum">
              <a:rPr kumimoji="1" lang="zh-TW" altLang="en-US" smtClean="0"/>
              <a:t>‹#›</a:t>
            </a:fld>
            <a:endParaRPr kumimoji="1" lang="zh-TW" altLang="en-US"/>
          </a:p>
        </p:txBody>
      </p:sp>
    </p:spTree>
    <p:extLst>
      <p:ext uri="{BB962C8B-B14F-4D97-AF65-F5344CB8AC3E}">
        <p14:creationId xmlns:p14="http://schemas.microsoft.com/office/powerpoint/2010/main" val="1574764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1</a:t>
            </a:fld>
            <a:endParaRPr kumimoji="1" lang="zh-TW" altLang="en-US"/>
          </a:p>
        </p:txBody>
      </p:sp>
    </p:spTree>
    <p:extLst>
      <p:ext uri="{BB962C8B-B14F-4D97-AF65-F5344CB8AC3E}">
        <p14:creationId xmlns:p14="http://schemas.microsoft.com/office/powerpoint/2010/main" val="42909333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11</a:t>
            </a:fld>
            <a:endParaRPr kumimoji="1" lang="zh-TW" altLang="en-US"/>
          </a:p>
        </p:txBody>
      </p:sp>
    </p:spTree>
    <p:extLst>
      <p:ext uri="{BB962C8B-B14F-4D97-AF65-F5344CB8AC3E}">
        <p14:creationId xmlns:p14="http://schemas.microsoft.com/office/powerpoint/2010/main" val="372838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12</a:t>
            </a:fld>
            <a:endParaRPr kumimoji="1" lang="zh-TW" altLang="en-US"/>
          </a:p>
        </p:txBody>
      </p:sp>
    </p:spTree>
    <p:extLst>
      <p:ext uri="{BB962C8B-B14F-4D97-AF65-F5344CB8AC3E}">
        <p14:creationId xmlns:p14="http://schemas.microsoft.com/office/powerpoint/2010/main" val="38330962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13</a:t>
            </a:fld>
            <a:endParaRPr kumimoji="1" lang="zh-TW" altLang="en-US"/>
          </a:p>
        </p:txBody>
      </p:sp>
    </p:spTree>
    <p:extLst>
      <p:ext uri="{BB962C8B-B14F-4D97-AF65-F5344CB8AC3E}">
        <p14:creationId xmlns:p14="http://schemas.microsoft.com/office/powerpoint/2010/main" val="11284879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14</a:t>
            </a:fld>
            <a:endParaRPr kumimoji="1" lang="zh-TW" altLang="en-US"/>
          </a:p>
        </p:txBody>
      </p:sp>
    </p:spTree>
    <p:extLst>
      <p:ext uri="{BB962C8B-B14F-4D97-AF65-F5344CB8AC3E}">
        <p14:creationId xmlns:p14="http://schemas.microsoft.com/office/powerpoint/2010/main" val="9593118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15</a:t>
            </a:fld>
            <a:endParaRPr kumimoji="1" lang="zh-TW" altLang="en-US"/>
          </a:p>
        </p:txBody>
      </p:sp>
    </p:spTree>
    <p:extLst>
      <p:ext uri="{BB962C8B-B14F-4D97-AF65-F5344CB8AC3E}">
        <p14:creationId xmlns:p14="http://schemas.microsoft.com/office/powerpoint/2010/main" val="13199786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285750" indent="-285750">
              <a:buFont typeface="Arial" panose="020B0604020202020204" pitchFamily="34" charset="0"/>
              <a:buChar char="•"/>
            </a:pPr>
            <a:r>
              <a:rPr lang="en-US" altLang="zh-TW" sz="1800" dirty="0">
                <a:effectLst/>
                <a:latin typeface="Times New Roman" panose="02020603050405020304" pitchFamily="18" charset="0"/>
                <a:ea typeface="標楷體" panose="03000509000000000000" pitchFamily="65" charset="-120"/>
              </a:rPr>
              <a:t>CC </a:t>
            </a:r>
            <a:r>
              <a:rPr lang="zh-TW" altLang="zh-TW" sz="1800" dirty="0">
                <a:effectLst/>
                <a:latin typeface="Times New Roman" panose="02020603050405020304" pitchFamily="18" charset="0"/>
                <a:ea typeface="標楷體" panose="03000509000000000000" pitchFamily="65" charset="-120"/>
                <a:cs typeface="Times New Roman" panose="02020603050405020304" pitchFamily="18" charset="0"/>
              </a:rPr>
              <a:t>組與</a:t>
            </a:r>
            <a:r>
              <a:rPr lang="en-US" altLang="zh-TW" sz="1800" dirty="0">
                <a:effectLst/>
                <a:latin typeface="Times New Roman" panose="02020603050405020304" pitchFamily="18" charset="0"/>
                <a:ea typeface="標楷體" panose="03000509000000000000" pitchFamily="65" charset="-120"/>
              </a:rPr>
              <a:t> EC2 </a:t>
            </a:r>
            <a:r>
              <a:rPr lang="zh-TW" altLang="zh-TW" sz="1800" dirty="0">
                <a:effectLst/>
                <a:latin typeface="Times New Roman" panose="02020603050405020304" pitchFamily="18" charset="0"/>
                <a:ea typeface="標楷體" panose="03000509000000000000" pitchFamily="65" charset="-120"/>
                <a:cs typeface="Times New Roman" panose="02020603050405020304" pitchFamily="18" charset="0"/>
              </a:rPr>
              <a:t>組的比較中，速度分佈在平均值和標準偏差方面似乎相似</a:t>
            </a:r>
            <a:endParaRPr lang="en-US" altLang="zh-TW" sz="1800" dirty="0">
              <a:effectLst/>
              <a:latin typeface="Times New Roman" panose="02020603050405020304" pitchFamily="18" charset="0"/>
              <a:ea typeface="標楷體" panose="03000509000000000000" pitchFamily="65" charset="-120"/>
              <a:cs typeface="Times New Roman" panose="02020603050405020304" pitchFamily="18" charset="0"/>
            </a:endParaRPr>
          </a:p>
          <a:p>
            <a:pPr marL="285750" indent="-285750">
              <a:buFont typeface="Arial" panose="020B0604020202020204" pitchFamily="34" charset="0"/>
              <a:buChar char="•"/>
            </a:pPr>
            <a:r>
              <a:rPr lang="zh-TW" altLang="zh-TW" sz="1800" dirty="0">
                <a:effectLst/>
                <a:highlight>
                  <a:srgbClr val="FFFF00"/>
                </a:highlight>
                <a:latin typeface="Times New Roman" panose="02020603050405020304" pitchFamily="18" charset="0"/>
                <a:ea typeface="標楷體" panose="03000509000000000000" pitchFamily="65" charset="-120"/>
                <a:cs typeface="Times New Roman" panose="02020603050405020304" pitchFamily="18" charset="0"/>
              </a:rPr>
              <a:t>這些結果似乎與隨著時間的推移越來越多的駕駛員開啟</a:t>
            </a:r>
            <a:r>
              <a:rPr lang="en-US" altLang="zh-TW" sz="1800" dirty="0">
                <a:effectLst/>
                <a:highlight>
                  <a:srgbClr val="FFFF00"/>
                </a:highlight>
                <a:latin typeface="Times New Roman" panose="02020603050405020304" pitchFamily="18" charset="0"/>
                <a:ea typeface="標楷體" panose="03000509000000000000" pitchFamily="65" charset="-120"/>
              </a:rPr>
              <a:t> ACC </a:t>
            </a:r>
            <a:r>
              <a:rPr lang="zh-TW" altLang="zh-TW" sz="1800" dirty="0">
                <a:effectLst/>
                <a:highlight>
                  <a:srgbClr val="FFFF00"/>
                </a:highlight>
                <a:latin typeface="Times New Roman" panose="02020603050405020304" pitchFamily="18" charset="0"/>
                <a:ea typeface="標楷體" panose="03000509000000000000" pitchFamily="65" charset="-120"/>
                <a:cs typeface="Times New Roman" panose="02020603050405020304" pitchFamily="18" charset="0"/>
              </a:rPr>
              <a:t>的事實一致</a:t>
            </a:r>
            <a:endParaRPr lang="en-US" altLang="zh-TW"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16</a:t>
            </a:fld>
            <a:endParaRPr kumimoji="1" lang="zh-TW" altLang="en-US"/>
          </a:p>
        </p:txBody>
      </p:sp>
    </p:spTree>
    <p:extLst>
      <p:ext uri="{BB962C8B-B14F-4D97-AF65-F5344CB8AC3E}">
        <p14:creationId xmlns:p14="http://schemas.microsoft.com/office/powerpoint/2010/main" val="442040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dirty="0">
                <a:solidFill>
                  <a:srgbClr val="202122"/>
                </a:solidFill>
                <a:latin typeface="微軟正黑體" panose="020B0604030504040204" pitchFamily="34" charset="-120"/>
                <a:ea typeface="微軟正黑體" panose="020B0604030504040204" pitchFamily="34" charset="-120"/>
              </a:rPr>
              <a:t>隨著時間的推移越來越多的駕駛員開啟 </a:t>
            </a:r>
            <a:r>
              <a:rPr lang="en-US" altLang="zh-TW" sz="1200" dirty="0">
                <a:solidFill>
                  <a:srgbClr val="202122"/>
                </a:solidFill>
                <a:latin typeface="微軟正黑體" panose="020B0604030504040204" pitchFamily="34" charset="-120"/>
                <a:ea typeface="微軟正黑體" panose="020B0604030504040204" pitchFamily="34" charset="-120"/>
              </a:rPr>
              <a:t>ACC </a:t>
            </a:r>
            <a:r>
              <a:rPr lang="zh-TW" altLang="en-US" sz="1200" dirty="0">
                <a:solidFill>
                  <a:srgbClr val="202122"/>
                </a:solidFill>
                <a:latin typeface="微軟正黑體" panose="020B0604030504040204" pitchFamily="34" charset="-120"/>
                <a:ea typeface="微軟正黑體" panose="020B0604030504040204" pitchFamily="34" charset="-120"/>
              </a:rPr>
              <a:t>的事實一致</a:t>
            </a:r>
            <a:r>
              <a:rPr lang="en-US" altLang="zh-TW" sz="1200" dirty="0">
                <a:solidFill>
                  <a:srgbClr val="202122"/>
                </a:solidFill>
                <a:latin typeface="微軟正黑體" panose="020B0604030504040204" pitchFamily="34" charset="-120"/>
                <a:ea typeface="微軟正黑體" panose="020B0604030504040204" pitchFamily="34" charset="-120"/>
              </a:rPr>
              <a:t>(</a:t>
            </a:r>
            <a:r>
              <a:rPr lang="zh-TW" altLang="en-US" sz="1200" dirty="0">
                <a:solidFill>
                  <a:srgbClr val="202122"/>
                </a:solidFill>
                <a:latin typeface="微軟正黑體" panose="020B0604030504040204" pitchFamily="34" charset="-120"/>
                <a:ea typeface="微軟正黑體" panose="020B0604030504040204" pitchFamily="34" charset="-120"/>
              </a:rPr>
              <a:t>習慣</a:t>
            </a:r>
            <a:r>
              <a:rPr lang="en-US" altLang="zh-TW" sz="1200" dirty="0">
                <a:solidFill>
                  <a:srgbClr val="202122"/>
                </a:solidFill>
                <a:latin typeface="微軟正黑體" panose="020B0604030504040204" pitchFamily="34" charset="-120"/>
                <a:ea typeface="微軟正黑體" panose="020B0604030504040204" pitchFamily="34" charset="-120"/>
              </a:rPr>
              <a:t>ACC</a:t>
            </a:r>
            <a:r>
              <a:rPr lang="zh-TW" altLang="en-US" sz="1200" dirty="0">
                <a:solidFill>
                  <a:srgbClr val="202122"/>
                </a:solidFill>
                <a:latin typeface="微軟正黑體" panose="020B0604030504040204" pitchFamily="34" charset="-120"/>
                <a:ea typeface="微軟正黑體" panose="020B0604030504040204" pitchFamily="34" charset="-120"/>
              </a:rPr>
              <a:t>後之手段駕駛表現有平均速度逐漸增加而標準偏差減小</a:t>
            </a:r>
            <a:r>
              <a:rPr lang="en-US" altLang="zh-TW" sz="1200" dirty="0">
                <a:solidFill>
                  <a:srgbClr val="202122"/>
                </a:solidFill>
                <a:latin typeface="微軟正黑體" panose="020B0604030504040204" pitchFamily="34" charset="-120"/>
                <a:ea typeface="微軟正黑體" panose="020B0604030504040204" pitchFamily="34" charset="-120"/>
              </a:rPr>
              <a:t>)</a:t>
            </a:r>
            <a:endParaRPr lang="en-US" altLang="zh-TW"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17</a:t>
            </a:fld>
            <a:endParaRPr kumimoji="1" lang="zh-TW" altLang="en-US"/>
          </a:p>
        </p:txBody>
      </p:sp>
    </p:spTree>
    <p:extLst>
      <p:ext uri="{BB962C8B-B14F-4D97-AF65-F5344CB8AC3E}">
        <p14:creationId xmlns:p14="http://schemas.microsoft.com/office/powerpoint/2010/main" val="19239596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kern="1200" dirty="0">
                <a:solidFill>
                  <a:schemeClr val="tx1"/>
                </a:solidFill>
                <a:effectLst/>
                <a:latin typeface="+mn-lt"/>
                <a:ea typeface="+mn-ea"/>
                <a:cs typeface="+mn-cs"/>
              </a:rPr>
              <a:t>ACC </a:t>
            </a:r>
            <a:r>
              <a:rPr lang="zh-TW" altLang="zh-TW" sz="1200" kern="1200" dirty="0">
                <a:solidFill>
                  <a:schemeClr val="tx1"/>
                </a:solidFill>
                <a:effectLst/>
                <a:latin typeface="+mn-lt"/>
                <a:ea typeface="+mn-ea"/>
                <a:cs typeface="+mn-cs"/>
              </a:rPr>
              <a:t>和手動駕駛之間的權限轉換可能對交通流效率產生負面影響。</a:t>
            </a:r>
            <a:endParaRPr lang="en-US" altLang="zh-TW"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18</a:t>
            </a:fld>
            <a:endParaRPr kumimoji="1" lang="zh-TW" altLang="en-US"/>
          </a:p>
        </p:txBody>
      </p:sp>
    </p:spTree>
    <p:extLst>
      <p:ext uri="{BB962C8B-B14F-4D97-AF65-F5344CB8AC3E}">
        <p14:creationId xmlns:p14="http://schemas.microsoft.com/office/powerpoint/2010/main" val="30974340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19</a:t>
            </a:fld>
            <a:endParaRPr kumimoji="1" lang="zh-TW" altLang="en-US"/>
          </a:p>
        </p:txBody>
      </p:sp>
    </p:spTree>
    <p:extLst>
      <p:ext uri="{BB962C8B-B14F-4D97-AF65-F5344CB8AC3E}">
        <p14:creationId xmlns:p14="http://schemas.microsoft.com/office/powerpoint/2010/main" val="17151776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20</a:t>
            </a:fld>
            <a:endParaRPr kumimoji="1" lang="zh-TW" altLang="en-US"/>
          </a:p>
        </p:txBody>
      </p:sp>
    </p:spTree>
    <p:extLst>
      <p:ext uri="{BB962C8B-B14F-4D97-AF65-F5344CB8AC3E}">
        <p14:creationId xmlns:p14="http://schemas.microsoft.com/office/powerpoint/2010/main" val="22814726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b="0" i="0" dirty="0" err="1">
                <a:solidFill>
                  <a:srgbClr val="222222"/>
                </a:solidFill>
                <a:effectLst/>
                <a:latin typeface="Arial" panose="020B0604020202020204" pitchFamily="34" charset="0"/>
              </a:rPr>
              <a:t>Körber</a:t>
            </a:r>
            <a:r>
              <a:rPr lang="en-US" altLang="zh-TW" b="0" i="0" dirty="0">
                <a:solidFill>
                  <a:srgbClr val="222222"/>
                </a:solidFill>
                <a:effectLst/>
                <a:latin typeface="Arial" panose="020B0604020202020204" pitchFamily="34" charset="0"/>
              </a:rPr>
              <a:t>, M., Gold, C., Lechner, D., &amp; </a:t>
            </a:r>
            <a:r>
              <a:rPr lang="en-US" altLang="zh-TW" b="0" i="0" dirty="0" err="1">
                <a:solidFill>
                  <a:srgbClr val="222222"/>
                </a:solidFill>
                <a:effectLst/>
                <a:latin typeface="Arial" panose="020B0604020202020204" pitchFamily="34" charset="0"/>
              </a:rPr>
              <a:t>Bengler</a:t>
            </a:r>
            <a:r>
              <a:rPr lang="en-US" altLang="zh-TW" b="0" i="0" dirty="0">
                <a:solidFill>
                  <a:srgbClr val="222222"/>
                </a:solidFill>
                <a:effectLst/>
                <a:latin typeface="Arial" panose="020B0604020202020204" pitchFamily="34" charset="0"/>
              </a:rPr>
              <a:t>, K. (2016). The influence of age on the take-over of vehicle control in highly automated driving. </a:t>
            </a:r>
            <a:r>
              <a:rPr lang="en-US" altLang="zh-TW" b="0" i="1" dirty="0">
                <a:solidFill>
                  <a:srgbClr val="222222"/>
                </a:solidFill>
                <a:effectLst/>
                <a:latin typeface="Arial" panose="020B0604020202020204" pitchFamily="34" charset="0"/>
              </a:rPr>
              <a:t>Transportation research part F: traffic psychology and </a:t>
            </a:r>
            <a:r>
              <a:rPr lang="en-US" altLang="zh-TW" b="0" i="1" dirty="0" err="1">
                <a:solidFill>
                  <a:srgbClr val="222222"/>
                </a:solidFill>
                <a:effectLst/>
                <a:latin typeface="Arial" panose="020B0604020202020204" pitchFamily="34" charset="0"/>
              </a:rPr>
              <a:t>behaviour</a:t>
            </a:r>
            <a:r>
              <a:rPr lang="en-US" altLang="zh-TW" b="0" i="0" dirty="0">
                <a:solidFill>
                  <a:srgbClr val="222222"/>
                </a:solidFill>
                <a:effectLst/>
                <a:latin typeface="Arial" panose="020B0604020202020204" pitchFamily="34" charset="0"/>
              </a:rPr>
              <a:t>, </a:t>
            </a:r>
            <a:r>
              <a:rPr lang="en-US" altLang="zh-TW" b="0" i="1" dirty="0">
                <a:solidFill>
                  <a:srgbClr val="222222"/>
                </a:solidFill>
                <a:effectLst/>
                <a:latin typeface="Arial" panose="020B0604020202020204" pitchFamily="34" charset="0"/>
              </a:rPr>
              <a:t>39</a:t>
            </a:r>
            <a:r>
              <a:rPr lang="en-US" altLang="zh-TW" b="0" i="0" dirty="0">
                <a:solidFill>
                  <a:srgbClr val="222222"/>
                </a:solidFill>
                <a:effectLst/>
                <a:latin typeface="Arial" panose="020B0604020202020204" pitchFamily="34" charset="0"/>
              </a:rPr>
              <a:t>, 19-32.</a:t>
            </a:r>
            <a:endParaRPr lang="zh-TW" altLang="en-US" dirty="0"/>
          </a:p>
        </p:txBody>
      </p:sp>
      <p:sp>
        <p:nvSpPr>
          <p:cNvPr id="4" name="投影片編號版面配置區 3"/>
          <p:cNvSpPr>
            <a:spLocks noGrp="1"/>
          </p:cNvSpPr>
          <p:nvPr>
            <p:ph type="sldNum" sz="quarter" idx="5"/>
          </p:nvPr>
        </p:nvSpPr>
        <p:spPr/>
        <p:txBody>
          <a:bodyPr/>
          <a:lstStyle/>
          <a:p>
            <a:fld id="{36802AB2-6A49-46DA-9C01-BFFC3C068B9D}" type="slidenum">
              <a:rPr lang="zh-TW" altLang="en-US" smtClean="0"/>
              <a:t>2</a:t>
            </a:fld>
            <a:endParaRPr lang="zh-TW" altLang="en-US"/>
          </a:p>
        </p:txBody>
      </p:sp>
    </p:spTree>
    <p:extLst>
      <p:ext uri="{BB962C8B-B14F-4D97-AF65-F5344CB8AC3E}">
        <p14:creationId xmlns:p14="http://schemas.microsoft.com/office/powerpoint/2010/main" val="28211073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b="0" i="0" dirty="0" err="1">
                <a:solidFill>
                  <a:srgbClr val="222222"/>
                </a:solidFill>
                <a:effectLst/>
                <a:latin typeface="Arial" panose="020B0604020202020204" pitchFamily="34" charset="0"/>
              </a:rPr>
              <a:t>Körber</a:t>
            </a:r>
            <a:r>
              <a:rPr lang="en-US" altLang="zh-TW" b="0" i="0" dirty="0">
                <a:solidFill>
                  <a:srgbClr val="222222"/>
                </a:solidFill>
                <a:effectLst/>
                <a:latin typeface="Arial" panose="020B0604020202020204" pitchFamily="34" charset="0"/>
              </a:rPr>
              <a:t>, M., Gold, C., Lechner, D., &amp; </a:t>
            </a:r>
            <a:r>
              <a:rPr lang="en-US" altLang="zh-TW" b="0" i="0" dirty="0" err="1">
                <a:solidFill>
                  <a:srgbClr val="222222"/>
                </a:solidFill>
                <a:effectLst/>
                <a:latin typeface="Arial" panose="020B0604020202020204" pitchFamily="34" charset="0"/>
              </a:rPr>
              <a:t>Bengler</a:t>
            </a:r>
            <a:r>
              <a:rPr lang="en-US" altLang="zh-TW" b="0" i="0" dirty="0">
                <a:solidFill>
                  <a:srgbClr val="222222"/>
                </a:solidFill>
                <a:effectLst/>
                <a:latin typeface="Arial" panose="020B0604020202020204" pitchFamily="34" charset="0"/>
              </a:rPr>
              <a:t>, K. (2016). The influence of age on the take-over of vehicle control in highly automated driving. </a:t>
            </a:r>
            <a:r>
              <a:rPr lang="en-US" altLang="zh-TW" b="0" i="1" dirty="0">
                <a:solidFill>
                  <a:srgbClr val="222222"/>
                </a:solidFill>
                <a:effectLst/>
                <a:latin typeface="Arial" panose="020B0604020202020204" pitchFamily="34" charset="0"/>
              </a:rPr>
              <a:t>Transportation research part F: traffic psychology and </a:t>
            </a:r>
            <a:r>
              <a:rPr lang="en-US" altLang="zh-TW" b="0" i="1" dirty="0" err="1">
                <a:solidFill>
                  <a:srgbClr val="222222"/>
                </a:solidFill>
                <a:effectLst/>
                <a:latin typeface="Arial" panose="020B0604020202020204" pitchFamily="34" charset="0"/>
              </a:rPr>
              <a:t>behaviour</a:t>
            </a:r>
            <a:r>
              <a:rPr lang="en-US" altLang="zh-TW" b="0" i="0" dirty="0">
                <a:solidFill>
                  <a:srgbClr val="222222"/>
                </a:solidFill>
                <a:effectLst/>
                <a:latin typeface="Arial" panose="020B0604020202020204" pitchFamily="34" charset="0"/>
              </a:rPr>
              <a:t>, </a:t>
            </a:r>
            <a:r>
              <a:rPr lang="en-US" altLang="zh-TW" b="0" i="1" dirty="0">
                <a:solidFill>
                  <a:srgbClr val="222222"/>
                </a:solidFill>
                <a:effectLst/>
                <a:latin typeface="Arial" panose="020B0604020202020204" pitchFamily="34" charset="0"/>
              </a:rPr>
              <a:t>39</a:t>
            </a:r>
            <a:r>
              <a:rPr lang="en-US" altLang="zh-TW" b="0" i="0" dirty="0">
                <a:solidFill>
                  <a:srgbClr val="222222"/>
                </a:solidFill>
                <a:effectLst/>
                <a:latin typeface="Arial" panose="020B0604020202020204" pitchFamily="34" charset="0"/>
              </a:rPr>
              <a:t>, 19-32.</a:t>
            </a:r>
            <a:endParaRPr lang="zh-TW" altLang="en-US" dirty="0"/>
          </a:p>
        </p:txBody>
      </p:sp>
      <p:sp>
        <p:nvSpPr>
          <p:cNvPr id="4" name="投影片編號版面配置區 3"/>
          <p:cNvSpPr>
            <a:spLocks noGrp="1"/>
          </p:cNvSpPr>
          <p:nvPr>
            <p:ph type="sldNum" sz="quarter" idx="5"/>
          </p:nvPr>
        </p:nvSpPr>
        <p:spPr/>
        <p:txBody>
          <a:bodyPr/>
          <a:lstStyle/>
          <a:p>
            <a:fld id="{36802AB2-6A49-46DA-9C01-BFFC3C068B9D}" type="slidenum">
              <a:rPr lang="zh-TW" altLang="en-US" smtClean="0"/>
              <a:t>3</a:t>
            </a:fld>
            <a:endParaRPr lang="zh-TW" altLang="en-US"/>
          </a:p>
        </p:txBody>
      </p:sp>
    </p:spTree>
    <p:extLst>
      <p:ext uri="{BB962C8B-B14F-4D97-AF65-F5344CB8AC3E}">
        <p14:creationId xmlns:p14="http://schemas.microsoft.com/office/powerpoint/2010/main" val="6648495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b="0" i="0" dirty="0" err="1">
                <a:solidFill>
                  <a:srgbClr val="222222"/>
                </a:solidFill>
                <a:effectLst/>
                <a:latin typeface="Arial" panose="020B0604020202020204" pitchFamily="34" charset="0"/>
              </a:rPr>
              <a:t>Körber</a:t>
            </a:r>
            <a:r>
              <a:rPr lang="en-US" altLang="zh-TW" b="0" i="0" dirty="0">
                <a:solidFill>
                  <a:srgbClr val="222222"/>
                </a:solidFill>
                <a:effectLst/>
                <a:latin typeface="Arial" panose="020B0604020202020204" pitchFamily="34" charset="0"/>
              </a:rPr>
              <a:t>, M., Gold, C., Lechner, D., &amp; </a:t>
            </a:r>
            <a:r>
              <a:rPr lang="en-US" altLang="zh-TW" b="0" i="0" dirty="0" err="1">
                <a:solidFill>
                  <a:srgbClr val="222222"/>
                </a:solidFill>
                <a:effectLst/>
                <a:latin typeface="Arial" panose="020B0604020202020204" pitchFamily="34" charset="0"/>
              </a:rPr>
              <a:t>Bengler</a:t>
            </a:r>
            <a:r>
              <a:rPr lang="en-US" altLang="zh-TW" b="0" i="0" dirty="0">
                <a:solidFill>
                  <a:srgbClr val="222222"/>
                </a:solidFill>
                <a:effectLst/>
                <a:latin typeface="Arial" panose="020B0604020202020204" pitchFamily="34" charset="0"/>
              </a:rPr>
              <a:t>, K. (2016). The influence of age on the take-over of vehicle control in highly automated driving. </a:t>
            </a:r>
            <a:r>
              <a:rPr lang="en-US" altLang="zh-TW" b="0" i="1" dirty="0">
                <a:solidFill>
                  <a:srgbClr val="222222"/>
                </a:solidFill>
                <a:effectLst/>
                <a:latin typeface="Arial" panose="020B0604020202020204" pitchFamily="34" charset="0"/>
              </a:rPr>
              <a:t>Transportation research part F: traffic psychology and </a:t>
            </a:r>
            <a:r>
              <a:rPr lang="en-US" altLang="zh-TW" b="0" i="1" dirty="0" err="1">
                <a:solidFill>
                  <a:srgbClr val="222222"/>
                </a:solidFill>
                <a:effectLst/>
                <a:latin typeface="Arial" panose="020B0604020202020204" pitchFamily="34" charset="0"/>
              </a:rPr>
              <a:t>behaviour</a:t>
            </a:r>
            <a:r>
              <a:rPr lang="en-US" altLang="zh-TW" b="0" i="0" dirty="0">
                <a:solidFill>
                  <a:srgbClr val="222222"/>
                </a:solidFill>
                <a:effectLst/>
                <a:latin typeface="Arial" panose="020B0604020202020204" pitchFamily="34" charset="0"/>
              </a:rPr>
              <a:t>, </a:t>
            </a:r>
            <a:r>
              <a:rPr lang="en-US" altLang="zh-TW" b="0" i="1" dirty="0">
                <a:solidFill>
                  <a:srgbClr val="222222"/>
                </a:solidFill>
                <a:effectLst/>
                <a:latin typeface="Arial" panose="020B0604020202020204" pitchFamily="34" charset="0"/>
              </a:rPr>
              <a:t>39</a:t>
            </a:r>
            <a:r>
              <a:rPr lang="en-US" altLang="zh-TW" b="0" i="0" dirty="0">
                <a:solidFill>
                  <a:srgbClr val="222222"/>
                </a:solidFill>
                <a:effectLst/>
                <a:latin typeface="Arial" panose="020B0604020202020204" pitchFamily="34" charset="0"/>
              </a:rPr>
              <a:t>, 19-32.</a:t>
            </a:r>
            <a:endParaRPr lang="zh-TW" altLang="en-US" dirty="0"/>
          </a:p>
        </p:txBody>
      </p:sp>
      <p:sp>
        <p:nvSpPr>
          <p:cNvPr id="4" name="投影片編號版面配置區 3"/>
          <p:cNvSpPr>
            <a:spLocks noGrp="1"/>
          </p:cNvSpPr>
          <p:nvPr>
            <p:ph type="sldNum" sz="quarter" idx="5"/>
          </p:nvPr>
        </p:nvSpPr>
        <p:spPr/>
        <p:txBody>
          <a:bodyPr/>
          <a:lstStyle/>
          <a:p>
            <a:fld id="{36802AB2-6A49-46DA-9C01-BFFC3C068B9D}" type="slidenum">
              <a:rPr lang="zh-TW" altLang="en-US" smtClean="0"/>
              <a:t>4</a:t>
            </a:fld>
            <a:endParaRPr lang="zh-TW" altLang="en-US"/>
          </a:p>
        </p:txBody>
      </p:sp>
    </p:spTree>
    <p:extLst>
      <p:ext uri="{BB962C8B-B14F-4D97-AF65-F5344CB8AC3E}">
        <p14:creationId xmlns:p14="http://schemas.microsoft.com/office/powerpoint/2010/main" val="228759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b="0" i="0" dirty="0" err="1">
                <a:solidFill>
                  <a:srgbClr val="222222"/>
                </a:solidFill>
                <a:effectLst/>
                <a:latin typeface="Arial" panose="020B0604020202020204" pitchFamily="34" charset="0"/>
              </a:rPr>
              <a:t>Körber</a:t>
            </a:r>
            <a:r>
              <a:rPr lang="en-US" altLang="zh-TW" b="0" i="0" dirty="0">
                <a:solidFill>
                  <a:srgbClr val="222222"/>
                </a:solidFill>
                <a:effectLst/>
                <a:latin typeface="Arial" panose="020B0604020202020204" pitchFamily="34" charset="0"/>
              </a:rPr>
              <a:t>, M., Gold, C., Lechner, D., &amp; </a:t>
            </a:r>
            <a:r>
              <a:rPr lang="en-US" altLang="zh-TW" b="0" i="0" dirty="0" err="1">
                <a:solidFill>
                  <a:srgbClr val="222222"/>
                </a:solidFill>
                <a:effectLst/>
                <a:latin typeface="Arial" panose="020B0604020202020204" pitchFamily="34" charset="0"/>
              </a:rPr>
              <a:t>Bengler</a:t>
            </a:r>
            <a:r>
              <a:rPr lang="en-US" altLang="zh-TW" b="0" i="0" dirty="0">
                <a:solidFill>
                  <a:srgbClr val="222222"/>
                </a:solidFill>
                <a:effectLst/>
                <a:latin typeface="Arial" panose="020B0604020202020204" pitchFamily="34" charset="0"/>
              </a:rPr>
              <a:t>, K. (2016). The influence of age on the take-over of vehicle control in highly automated driving. </a:t>
            </a:r>
            <a:r>
              <a:rPr lang="en-US" altLang="zh-TW" b="0" i="1" dirty="0">
                <a:solidFill>
                  <a:srgbClr val="222222"/>
                </a:solidFill>
                <a:effectLst/>
                <a:latin typeface="Arial" panose="020B0604020202020204" pitchFamily="34" charset="0"/>
              </a:rPr>
              <a:t>Transportation research part F: traffic psychology and </a:t>
            </a:r>
            <a:r>
              <a:rPr lang="en-US" altLang="zh-TW" b="0" i="1" dirty="0" err="1">
                <a:solidFill>
                  <a:srgbClr val="222222"/>
                </a:solidFill>
                <a:effectLst/>
                <a:latin typeface="Arial" panose="020B0604020202020204" pitchFamily="34" charset="0"/>
              </a:rPr>
              <a:t>behaviour</a:t>
            </a:r>
            <a:r>
              <a:rPr lang="en-US" altLang="zh-TW" b="0" i="0" dirty="0">
                <a:solidFill>
                  <a:srgbClr val="222222"/>
                </a:solidFill>
                <a:effectLst/>
                <a:latin typeface="Arial" panose="020B0604020202020204" pitchFamily="34" charset="0"/>
              </a:rPr>
              <a:t>, </a:t>
            </a:r>
            <a:r>
              <a:rPr lang="en-US" altLang="zh-TW" b="0" i="1" dirty="0">
                <a:solidFill>
                  <a:srgbClr val="222222"/>
                </a:solidFill>
                <a:effectLst/>
                <a:latin typeface="Arial" panose="020B0604020202020204" pitchFamily="34" charset="0"/>
              </a:rPr>
              <a:t>39</a:t>
            </a:r>
            <a:r>
              <a:rPr lang="en-US" altLang="zh-TW" b="0" i="0" dirty="0">
                <a:solidFill>
                  <a:srgbClr val="222222"/>
                </a:solidFill>
                <a:effectLst/>
                <a:latin typeface="Arial" panose="020B0604020202020204" pitchFamily="34" charset="0"/>
              </a:rPr>
              <a:t>, 19-32.</a:t>
            </a:r>
            <a:endParaRPr lang="zh-TW" altLang="en-US" dirty="0"/>
          </a:p>
        </p:txBody>
      </p:sp>
      <p:sp>
        <p:nvSpPr>
          <p:cNvPr id="4" name="投影片編號版面配置區 3"/>
          <p:cNvSpPr>
            <a:spLocks noGrp="1"/>
          </p:cNvSpPr>
          <p:nvPr>
            <p:ph type="sldNum" sz="quarter" idx="5"/>
          </p:nvPr>
        </p:nvSpPr>
        <p:spPr/>
        <p:txBody>
          <a:bodyPr/>
          <a:lstStyle/>
          <a:p>
            <a:fld id="{36802AB2-6A49-46DA-9C01-BFFC3C068B9D}" type="slidenum">
              <a:rPr lang="zh-TW" altLang="en-US" smtClean="0"/>
              <a:t>5</a:t>
            </a:fld>
            <a:endParaRPr lang="zh-TW" altLang="en-US"/>
          </a:p>
        </p:txBody>
      </p:sp>
    </p:spTree>
    <p:extLst>
      <p:ext uri="{BB962C8B-B14F-4D97-AF65-F5344CB8AC3E}">
        <p14:creationId xmlns:p14="http://schemas.microsoft.com/office/powerpoint/2010/main" val="36790877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b="0" i="0" dirty="0" err="1">
                <a:solidFill>
                  <a:srgbClr val="222222"/>
                </a:solidFill>
                <a:effectLst/>
                <a:latin typeface="Arial" panose="020B0604020202020204" pitchFamily="34" charset="0"/>
              </a:rPr>
              <a:t>Varotto</a:t>
            </a:r>
            <a:r>
              <a:rPr lang="en-US" altLang="zh-TW" b="0" i="0" dirty="0">
                <a:solidFill>
                  <a:srgbClr val="222222"/>
                </a:solidFill>
                <a:effectLst/>
                <a:latin typeface="Arial" panose="020B0604020202020204" pitchFamily="34" charset="0"/>
              </a:rPr>
              <a:t>, </a:t>
            </a:r>
            <a:r>
              <a:rPr lang="en-US" altLang="zh-TW" b="0" i="0" dirty="0" err="1">
                <a:solidFill>
                  <a:srgbClr val="222222"/>
                </a:solidFill>
                <a:effectLst/>
                <a:latin typeface="Arial" panose="020B0604020202020204" pitchFamily="34" charset="0"/>
              </a:rPr>
              <a:t>Hoogendoorn</a:t>
            </a:r>
            <a:r>
              <a:rPr lang="en-US" altLang="zh-TW" b="0" i="0" dirty="0">
                <a:solidFill>
                  <a:srgbClr val="222222"/>
                </a:solidFill>
                <a:effectLst/>
                <a:latin typeface="Arial" panose="020B0604020202020204" pitchFamily="34" charset="0"/>
              </a:rPr>
              <a:t>, van </a:t>
            </a:r>
            <a:r>
              <a:rPr lang="en-US" altLang="zh-TW" b="0" i="0" dirty="0" err="1">
                <a:solidFill>
                  <a:srgbClr val="222222"/>
                </a:solidFill>
                <a:effectLst/>
                <a:latin typeface="Arial" panose="020B0604020202020204" pitchFamily="34" charset="0"/>
              </a:rPr>
              <a:t>Arem</a:t>
            </a:r>
            <a:r>
              <a:rPr lang="en-US" altLang="zh-TW" b="0" i="0" dirty="0">
                <a:solidFill>
                  <a:srgbClr val="222222"/>
                </a:solidFill>
                <a:effectLst/>
                <a:latin typeface="Arial" panose="020B0604020202020204" pitchFamily="34" charset="0"/>
              </a:rPr>
              <a:t>,</a:t>
            </a:r>
            <a:r>
              <a:rPr lang="zh-TW" altLang="en-US" b="0" i="0" dirty="0">
                <a:solidFill>
                  <a:srgbClr val="222222"/>
                </a:solidFill>
                <a:effectLst/>
                <a:latin typeface="Arial" panose="020B0604020202020204" pitchFamily="34" charset="0"/>
              </a:rPr>
              <a:t> </a:t>
            </a:r>
            <a:r>
              <a:rPr lang="en-US" altLang="zh-TW" b="0" i="0" dirty="0">
                <a:solidFill>
                  <a:srgbClr val="222222"/>
                </a:solidFill>
                <a:effectLst/>
                <a:latin typeface="Arial" panose="020B0604020202020204" pitchFamily="34" charset="0"/>
              </a:rPr>
              <a:t>&amp; </a:t>
            </a:r>
            <a:r>
              <a:rPr lang="en-US" altLang="zh-TW" b="0" i="0" dirty="0" err="1">
                <a:solidFill>
                  <a:srgbClr val="222222"/>
                </a:solidFill>
                <a:effectLst/>
                <a:latin typeface="Arial" panose="020B0604020202020204" pitchFamily="34" charset="0"/>
              </a:rPr>
              <a:t>Hoogendoorn</a:t>
            </a:r>
            <a:r>
              <a:rPr lang="en-US" altLang="zh-TW" b="0" i="0" dirty="0">
                <a:solidFill>
                  <a:srgbClr val="222222"/>
                </a:solidFill>
                <a:effectLst/>
                <a:latin typeface="Arial" panose="020B0604020202020204" pitchFamily="34" charset="0"/>
              </a:rPr>
              <a:t>. (2015). Empirical longitudinal driving behavior in authority transitions between adaptive cruise control and manual driving. </a:t>
            </a:r>
            <a:r>
              <a:rPr lang="en-US" altLang="zh-TW" b="0" i="1" dirty="0">
                <a:solidFill>
                  <a:srgbClr val="222222"/>
                </a:solidFill>
                <a:effectLst/>
                <a:latin typeface="Arial" panose="020B0604020202020204" pitchFamily="34" charset="0"/>
              </a:rPr>
              <a:t>Transportation Research Record</a:t>
            </a:r>
            <a:r>
              <a:rPr lang="en-US" altLang="zh-TW" b="0" i="0" dirty="0">
                <a:solidFill>
                  <a:srgbClr val="222222"/>
                </a:solidFill>
                <a:effectLst/>
                <a:latin typeface="Arial" panose="020B0604020202020204" pitchFamily="34" charset="0"/>
              </a:rPr>
              <a:t>, </a:t>
            </a:r>
            <a:r>
              <a:rPr lang="en-US" altLang="zh-TW" b="0" i="1" dirty="0">
                <a:solidFill>
                  <a:srgbClr val="222222"/>
                </a:solidFill>
                <a:effectLst/>
                <a:latin typeface="Arial" panose="020B0604020202020204" pitchFamily="34" charset="0"/>
              </a:rPr>
              <a:t>2489</a:t>
            </a:r>
            <a:r>
              <a:rPr lang="en-US" altLang="zh-TW" b="0" i="0" dirty="0">
                <a:solidFill>
                  <a:srgbClr val="222222"/>
                </a:solidFill>
                <a:effectLst/>
                <a:latin typeface="Arial" panose="020B0604020202020204" pitchFamily="34" charset="0"/>
              </a:rPr>
              <a:t>(1), 105-114.</a:t>
            </a:r>
            <a:endParaRPr kumimoji="1" lang="zh-TW" altLang="en-US" dirty="0"/>
          </a:p>
        </p:txBody>
      </p:sp>
      <p:sp>
        <p:nvSpPr>
          <p:cNvPr id="4" name="投影片編號版面配置區 3"/>
          <p:cNvSpPr>
            <a:spLocks noGrp="1"/>
          </p:cNvSpPr>
          <p:nvPr>
            <p:ph type="sldNum" sz="quarter" idx="5"/>
          </p:nvPr>
        </p:nvSpPr>
        <p:spPr/>
        <p:txBody>
          <a:bodyPr/>
          <a:lstStyle/>
          <a:p>
            <a:fld id="{08DE36EC-3EBB-9C4D-89E4-06FFEE2E8563}" type="slidenum">
              <a:rPr kumimoji="1" lang="zh-TW" altLang="en-US" smtClean="0"/>
              <a:t>7</a:t>
            </a:fld>
            <a:endParaRPr kumimoji="1" lang="zh-TW" altLang="en-US"/>
          </a:p>
        </p:txBody>
      </p:sp>
    </p:spTree>
    <p:extLst>
      <p:ext uri="{BB962C8B-B14F-4D97-AF65-F5344CB8AC3E}">
        <p14:creationId xmlns:p14="http://schemas.microsoft.com/office/powerpoint/2010/main" val="29180241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8</a:t>
            </a:fld>
            <a:endParaRPr kumimoji="1" lang="zh-TW" altLang="en-US"/>
          </a:p>
        </p:txBody>
      </p:sp>
    </p:spTree>
    <p:extLst>
      <p:ext uri="{BB962C8B-B14F-4D97-AF65-F5344CB8AC3E}">
        <p14:creationId xmlns:p14="http://schemas.microsoft.com/office/powerpoint/2010/main" val="25208405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9</a:t>
            </a:fld>
            <a:endParaRPr kumimoji="1" lang="zh-TW" altLang="en-US"/>
          </a:p>
        </p:txBody>
      </p:sp>
    </p:spTree>
    <p:extLst>
      <p:ext uri="{BB962C8B-B14F-4D97-AF65-F5344CB8AC3E}">
        <p14:creationId xmlns:p14="http://schemas.microsoft.com/office/powerpoint/2010/main" val="39802371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en-US" altLang="zh-TW" dirty="0"/>
          </a:p>
        </p:txBody>
      </p:sp>
      <p:sp>
        <p:nvSpPr>
          <p:cNvPr id="4" name="投影片編號版面配置區 3"/>
          <p:cNvSpPr>
            <a:spLocks noGrp="1"/>
          </p:cNvSpPr>
          <p:nvPr>
            <p:ph type="sldNum" sz="quarter" idx="5"/>
          </p:nvPr>
        </p:nvSpPr>
        <p:spPr/>
        <p:txBody>
          <a:bodyPr/>
          <a:lstStyle/>
          <a:p>
            <a:fld id="{5E703C62-5DC8-7B4A-9206-9F1104BAE021}" type="slidenum">
              <a:rPr kumimoji="1" lang="zh-TW" altLang="en-US" smtClean="0"/>
              <a:t>10</a:t>
            </a:fld>
            <a:endParaRPr kumimoji="1" lang="zh-TW" altLang="en-US"/>
          </a:p>
        </p:txBody>
      </p:sp>
    </p:spTree>
    <p:extLst>
      <p:ext uri="{BB962C8B-B14F-4D97-AF65-F5344CB8AC3E}">
        <p14:creationId xmlns:p14="http://schemas.microsoft.com/office/powerpoint/2010/main" val="1147271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7DCA724-E36E-7141-94F2-3473E1478FDD}"/>
              </a:ext>
            </a:extLst>
          </p:cNvPr>
          <p:cNvSpPr>
            <a:spLocks noGrp="1"/>
          </p:cNvSpPr>
          <p:nvPr>
            <p:ph type="ctrTitle"/>
          </p:nvPr>
        </p:nvSpPr>
        <p:spPr>
          <a:xfrm>
            <a:off x="1524000" y="1122363"/>
            <a:ext cx="9144000" cy="2387600"/>
          </a:xfrm>
        </p:spPr>
        <p:txBody>
          <a:bodyPr anchor="b"/>
          <a:lstStyle>
            <a:lvl1pPr algn="ctr">
              <a:defRPr sz="6000"/>
            </a:lvl1pPr>
          </a:lstStyle>
          <a:p>
            <a:r>
              <a:rPr kumimoji="1" lang="zh-TW" altLang="en-US"/>
              <a:t>按一下以編輯母片標題樣式</a:t>
            </a:r>
          </a:p>
        </p:txBody>
      </p:sp>
      <p:sp>
        <p:nvSpPr>
          <p:cNvPr id="3" name="副標題 2">
            <a:extLst>
              <a:ext uri="{FF2B5EF4-FFF2-40B4-BE49-F238E27FC236}">
                <a16:creationId xmlns:a16="http://schemas.microsoft.com/office/drawing/2014/main" id="{5B50579C-5BE1-3840-8EC1-F1CFF87C1E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TW" altLang="en-US"/>
              <a:t>按一下以編輯母片子標題樣式</a:t>
            </a:r>
          </a:p>
        </p:txBody>
      </p:sp>
      <p:sp>
        <p:nvSpPr>
          <p:cNvPr id="4" name="日期版面配置區 3">
            <a:extLst>
              <a:ext uri="{FF2B5EF4-FFF2-40B4-BE49-F238E27FC236}">
                <a16:creationId xmlns:a16="http://schemas.microsoft.com/office/drawing/2014/main" id="{FF4E3D26-645A-484A-B669-A27F341176C6}"/>
              </a:ext>
            </a:extLst>
          </p:cNvPr>
          <p:cNvSpPr>
            <a:spLocks noGrp="1"/>
          </p:cNvSpPr>
          <p:nvPr>
            <p:ph type="dt" sz="half" idx="10"/>
          </p:nvPr>
        </p:nvSpPr>
        <p:spPr/>
        <p:txBody>
          <a:bodyPr/>
          <a:lstStyle/>
          <a:p>
            <a:fld id="{401B7F42-7989-4FBA-87AD-D9CBADA43418}" type="datetime1">
              <a:rPr kumimoji="1" lang="zh-TW" altLang="en-US" smtClean="0"/>
              <a:t>2021/9/28</a:t>
            </a:fld>
            <a:endParaRPr kumimoji="1" lang="zh-TW" altLang="en-US"/>
          </a:p>
        </p:txBody>
      </p:sp>
      <p:sp>
        <p:nvSpPr>
          <p:cNvPr id="5" name="頁尾版面配置區 4">
            <a:extLst>
              <a:ext uri="{FF2B5EF4-FFF2-40B4-BE49-F238E27FC236}">
                <a16:creationId xmlns:a16="http://schemas.microsoft.com/office/drawing/2014/main" id="{A39CAFEA-34C4-E04A-89CF-43ED38A304C3}"/>
              </a:ext>
            </a:extLst>
          </p:cNvPr>
          <p:cNvSpPr>
            <a:spLocks noGrp="1"/>
          </p:cNvSpPr>
          <p:nvPr>
            <p:ph type="ftr" sz="quarter" idx="11"/>
          </p:nvPr>
        </p:nvSpPr>
        <p:spPr/>
        <p:txBody>
          <a:bodyPr/>
          <a:lstStyle/>
          <a:p>
            <a:endParaRPr kumimoji="1" lang="zh-TW" altLang="en-US"/>
          </a:p>
        </p:txBody>
      </p:sp>
      <p:sp>
        <p:nvSpPr>
          <p:cNvPr id="6" name="投影片編號版面配置區 5">
            <a:extLst>
              <a:ext uri="{FF2B5EF4-FFF2-40B4-BE49-F238E27FC236}">
                <a16:creationId xmlns:a16="http://schemas.microsoft.com/office/drawing/2014/main" id="{00BDD2A2-00D3-3F4E-BFE7-9580649B03AA}"/>
              </a:ext>
            </a:extLst>
          </p:cNvPr>
          <p:cNvSpPr>
            <a:spLocks noGrp="1"/>
          </p:cNvSpPr>
          <p:nvPr>
            <p:ph type="sldNum" sz="quarter" idx="12"/>
          </p:nvPr>
        </p:nvSpPr>
        <p:spPr/>
        <p:txBody>
          <a:bodyPr/>
          <a:lstStyle/>
          <a:p>
            <a:fld id="{70CCEE11-ED14-124A-A67C-225DB931776F}" type="slidenum">
              <a:rPr kumimoji="1" lang="zh-TW" altLang="en-US" smtClean="0"/>
              <a:t>‹#›</a:t>
            </a:fld>
            <a:endParaRPr kumimoji="1" lang="zh-TW" altLang="en-US"/>
          </a:p>
        </p:txBody>
      </p:sp>
    </p:spTree>
    <p:extLst>
      <p:ext uri="{BB962C8B-B14F-4D97-AF65-F5344CB8AC3E}">
        <p14:creationId xmlns:p14="http://schemas.microsoft.com/office/powerpoint/2010/main" val="21648152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CABF979-BF7C-5F40-BFEA-845587A1B272}"/>
              </a:ext>
            </a:extLst>
          </p:cNvPr>
          <p:cNvSpPr>
            <a:spLocks noGrp="1"/>
          </p:cNvSpPr>
          <p:nvPr>
            <p:ph type="title"/>
          </p:nvPr>
        </p:nvSpPr>
        <p:spPr/>
        <p:txBody>
          <a:bodyPr/>
          <a:lstStyle/>
          <a:p>
            <a:r>
              <a:rPr kumimoji="1" lang="zh-TW" altLang="en-US"/>
              <a:t>按一下以編輯母片標題樣式</a:t>
            </a:r>
          </a:p>
        </p:txBody>
      </p:sp>
      <p:sp>
        <p:nvSpPr>
          <p:cNvPr id="3" name="直排文字版面配置區 2">
            <a:extLst>
              <a:ext uri="{FF2B5EF4-FFF2-40B4-BE49-F238E27FC236}">
                <a16:creationId xmlns:a16="http://schemas.microsoft.com/office/drawing/2014/main" id="{38708F31-8AFD-6844-907C-692CB5F82584}"/>
              </a:ext>
            </a:extLst>
          </p:cNvPr>
          <p:cNvSpPr>
            <a:spLocks noGrp="1"/>
          </p:cNvSpPr>
          <p:nvPr>
            <p:ph type="body" orient="vert" idx="1"/>
          </p:nvPr>
        </p:nvSpPr>
        <p:spPr/>
        <p:txBody>
          <a:bodyPr vert="eaVert"/>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日期版面配置區 3">
            <a:extLst>
              <a:ext uri="{FF2B5EF4-FFF2-40B4-BE49-F238E27FC236}">
                <a16:creationId xmlns:a16="http://schemas.microsoft.com/office/drawing/2014/main" id="{C56D9F43-EB6D-0A43-AE39-792E79ECB8D9}"/>
              </a:ext>
            </a:extLst>
          </p:cNvPr>
          <p:cNvSpPr>
            <a:spLocks noGrp="1"/>
          </p:cNvSpPr>
          <p:nvPr>
            <p:ph type="dt" sz="half" idx="10"/>
          </p:nvPr>
        </p:nvSpPr>
        <p:spPr/>
        <p:txBody>
          <a:bodyPr/>
          <a:lstStyle/>
          <a:p>
            <a:fld id="{02A803AB-C92D-4BCA-B0AE-22520EBDEF1A}" type="datetime1">
              <a:rPr kumimoji="1" lang="zh-TW" altLang="en-US" smtClean="0"/>
              <a:t>2021/9/28</a:t>
            </a:fld>
            <a:endParaRPr kumimoji="1" lang="zh-TW" altLang="en-US"/>
          </a:p>
        </p:txBody>
      </p:sp>
      <p:sp>
        <p:nvSpPr>
          <p:cNvPr id="5" name="頁尾版面配置區 4">
            <a:extLst>
              <a:ext uri="{FF2B5EF4-FFF2-40B4-BE49-F238E27FC236}">
                <a16:creationId xmlns:a16="http://schemas.microsoft.com/office/drawing/2014/main" id="{0AC8E2B9-9BB2-4546-AC45-CDABCFA8E22D}"/>
              </a:ext>
            </a:extLst>
          </p:cNvPr>
          <p:cNvSpPr>
            <a:spLocks noGrp="1"/>
          </p:cNvSpPr>
          <p:nvPr>
            <p:ph type="ftr" sz="quarter" idx="11"/>
          </p:nvPr>
        </p:nvSpPr>
        <p:spPr/>
        <p:txBody>
          <a:bodyPr/>
          <a:lstStyle/>
          <a:p>
            <a:endParaRPr kumimoji="1" lang="zh-TW" altLang="en-US"/>
          </a:p>
        </p:txBody>
      </p:sp>
      <p:sp>
        <p:nvSpPr>
          <p:cNvPr id="6" name="投影片編號版面配置區 5">
            <a:extLst>
              <a:ext uri="{FF2B5EF4-FFF2-40B4-BE49-F238E27FC236}">
                <a16:creationId xmlns:a16="http://schemas.microsoft.com/office/drawing/2014/main" id="{492438CC-F59F-934F-BDA5-CA76AF3E32BE}"/>
              </a:ext>
            </a:extLst>
          </p:cNvPr>
          <p:cNvSpPr>
            <a:spLocks noGrp="1"/>
          </p:cNvSpPr>
          <p:nvPr>
            <p:ph type="sldNum" sz="quarter" idx="12"/>
          </p:nvPr>
        </p:nvSpPr>
        <p:spPr/>
        <p:txBody>
          <a:bodyPr/>
          <a:lstStyle/>
          <a:p>
            <a:fld id="{70CCEE11-ED14-124A-A67C-225DB931776F}" type="slidenum">
              <a:rPr kumimoji="1" lang="zh-TW" altLang="en-US" smtClean="0"/>
              <a:t>‹#›</a:t>
            </a:fld>
            <a:endParaRPr kumimoji="1" lang="zh-TW" altLang="en-US"/>
          </a:p>
        </p:txBody>
      </p:sp>
    </p:spTree>
    <p:extLst>
      <p:ext uri="{BB962C8B-B14F-4D97-AF65-F5344CB8AC3E}">
        <p14:creationId xmlns:p14="http://schemas.microsoft.com/office/powerpoint/2010/main" val="4238857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287A3593-8016-FF48-8A78-2D91B7BF68BB}"/>
              </a:ext>
            </a:extLst>
          </p:cNvPr>
          <p:cNvSpPr>
            <a:spLocks noGrp="1"/>
          </p:cNvSpPr>
          <p:nvPr>
            <p:ph type="title" orient="vert"/>
          </p:nvPr>
        </p:nvSpPr>
        <p:spPr>
          <a:xfrm>
            <a:off x="8724900" y="365125"/>
            <a:ext cx="2628900" cy="5811838"/>
          </a:xfrm>
        </p:spPr>
        <p:txBody>
          <a:bodyPr vert="eaVert"/>
          <a:lstStyle/>
          <a:p>
            <a:r>
              <a:rPr kumimoji="1" lang="zh-TW" altLang="en-US"/>
              <a:t>按一下以編輯母片標題樣式</a:t>
            </a:r>
          </a:p>
        </p:txBody>
      </p:sp>
      <p:sp>
        <p:nvSpPr>
          <p:cNvPr id="3" name="直排文字版面配置區 2">
            <a:extLst>
              <a:ext uri="{FF2B5EF4-FFF2-40B4-BE49-F238E27FC236}">
                <a16:creationId xmlns:a16="http://schemas.microsoft.com/office/drawing/2014/main" id="{977A1746-D579-8D41-A38A-83671B6EB9FF}"/>
              </a:ext>
            </a:extLst>
          </p:cNvPr>
          <p:cNvSpPr>
            <a:spLocks noGrp="1"/>
          </p:cNvSpPr>
          <p:nvPr>
            <p:ph type="body" orient="vert" idx="1"/>
          </p:nvPr>
        </p:nvSpPr>
        <p:spPr>
          <a:xfrm>
            <a:off x="838200" y="365125"/>
            <a:ext cx="7734300" cy="5811838"/>
          </a:xfrm>
        </p:spPr>
        <p:txBody>
          <a:bodyPr vert="eaVert"/>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日期版面配置區 3">
            <a:extLst>
              <a:ext uri="{FF2B5EF4-FFF2-40B4-BE49-F238E27FC236}">
                <a16:creationId xmlns:a16="http://schemas.microsoft.com/office/drawing/2014/main" id="{72EEB0AA-4B27-3F4C-87EB-4E4FC795A806}"/>
              </a:ext>
            </a:extLst>
          </p:cNvPr>
          <p:cNvSpPr>
            <a:spLocks noGrp="1"/>
          </p:cNvSpPr>
          <p:nvPr>
            <p:ph type="dt" sz="half" idx="10"/>
          </p:nvPr>
        </p:nvSpPr>
        <p:spPr/>
        <p:txBody>
          <a:bodyPr/>
          <a:lstStyle/>
          <a:p>
            <a:fld id="{34249CDB-3F6A-4E53-BBF5-F231BCC48195}" type="datetime1">
              <a:rPr kumimoji="1" lang="zh-TW" altLang="en-US" smtClean="0"/>
              <a:t>2021/9/28</a:t>
            </a:fld>
            <a:endParaRPr kumimoji="1" lang="zh-TW" altLang="en-US"/>
          </a:p>
        </p:txBody>
      </p:sp>
      <p:sp>
        <p:nvSpPr>
          <p:cNvPr id="5" name="頁尾版面配置區 4">
            <a:extLst>
              <a:ext uri="{FF2B5EF4-FFF2-40B4-BE49-F238E27FC236}">
                <a16:creationId xmlns:a16="http://schemas.microsoft.com/office/drawing/2014/main" id="{A6C9801D-F340-A74A-85B8-5085192F1A29}"/>
              </a:ext>
            </a:extLst>
          </p:cNvPr>
          <p:cNvSpPr>
            <a:spLocks noGrp="1"/>
          </p:cNvSpPr>
          <p:nvPr>
            <p:ph type="ftr" sz="quarter" idx="11"/>
          </p:nvPr>
        </p:nvSpPr>
        <p:spPr/>
        <p:txBody>
          <a:bodyPr/>
          <a:lstStyle/>
          <a:p>
            <a:endParaRPr kumimoji="1" lang="zh-TW" altLang="en-US"/>
          </a:p>
        </p:txBody>
      </p:sp>
      <p:sp>
        <p:nvSpPr>
          <p:cNvPr id="6" name="投影片編號版面配置區 5">
            <a:extLst>
              <a:ext uri="{FF2B5EF4-FFF2-40B4-BE49-F238E27FC236}">
                <a16:creationId xmlns:a16="http://schemas.microsoft.com/office/drawing/2014/main" id="{E3FBC576-7523-C64A-9129-91BBFE83E565}"/>
              </a:ext>
            </a:extLst>
          </p:cNvPr>
          <p:cNvSpPr>
            <a:spLocks noGrp="1"/>
          </p:cNvSpPr>
          <p:nvPr>
            <p:ph type="sldNum" sz="quarter" idx="12"/>
          </p:nvPr>
        </p:nvSpPr>
        <p:spPr/>
        <p:txBody>
          <a:bodyPr/>
          <a:lstStyle/>
          <a:p>
            <a:fld id="{70CCEE11-ED14-124A-A67C-225DB931776F}" type="slidenum">
              <a:rPr kumimoji="1" lang="zh-TW" altLang="en-US" smtClean="0"/>
              <a:t>‹#›</a:t>
            </a:fld>
            <a:endParaRPr kumimoji="1" lang="zh-TW" altLang="en-US"/>
          </a:p>
        </p:txBody>
      </p:sp>
    </p:spTree>
    <p:extLst>
      <p:ext uri="{BB962C8B-B14F-4D97-AF65-F5344CB8AC3E}">
        <p14:creationId xmlns:p14="http://schemas.microsoft.com/office/powerpoint/2010/main" val="4137368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80CA0D5-D013-C74C-952B-4E7C2DBDC622}"/>
              </a:ext>
            </a:extLst>
          </p:cNvPr>
          <p:cNvSpPr>
            <a:spLocks noGrp="1"/>
          </p:cNvSpPr>
          <p:nvPr>
            <p:ph type="title"/>
          </p:nvPr>
        </p:nvSpPr>
        <p:spPr/>
        <p:txBody>
          <a:bodyPr/>
          <a:lstStyle/>
          <a:p>
            <a:r>
              <a:rPr kumimoji="1" lang="zh-TW" altLang="en-US"/>
              <a:t>按一下以編輯母片標題樣式</a:t>
            </a:r>
          </a:p>
        </p:txBody>
      </p:sp>
      <p:sp>
        <p:nvSpPr>
          <p:cNvPr id="3" name="內容版面配置區 2">
            <a:extLst>
              <a:ext uri="{FF2B5EF4-FFF2-40B4-BE49-F238E27FC236}">
                <a16:creationId xmlns:a16="http://schemas.microsoft.com/office/drawing/2014/main" id="{92D449D7-5A2D-BB4E-A376-6794CB6F2A48}"/>
              </a:ext>
            </a:extLst>
          </p:cNvPr>
          <p:cNvSpPr>
            <a:spLocks noGrp="1"/>
          </p:cNvSpPr>
          <p:nvPr>
            <p:ph idx="1"/>
          </p:nvPr>
        </p:nvSpPr>
        <p:spPr/>
        <p:txBody>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日期版面配置區 3">
            <a:extLst>
              <a:ext uri="{FF2B5EF4-FFF2-40B4-BE49-F238E27FC236}">
                <a16:creationId xmlns:a16="http://schemas.microsoft.com/office/drawing/2014/main" id="{8C2E9225-FD63-FD43-B499-E4E3327D84B1}"/>
              </a:ext>
            </a:extLst>
          </p:cNvPr>
          <p:cNvSpPr>
            <a:spLocks noGrp="1"/>
          </p:cNvSpPr>
          <p:nvPr>
            <p:ph type="dt" sz="half" idx="10"/>
          </p:nvPr>
        </p:nvSpPr>
        <p:spPr/>
        <p:txBody>
          <a:bodyPr/>
          <a:lstStyle/>
          <a:p>
            <a:fld id="{AE08D02B-CAD8-4F99-B782-E79B7FA9F8BC}" type="datetime1">
              <a:rPr kumimoji="1" lang="zh-TW" altLang="en-US" smtClean="0"/>
              <a:t>2021/9/28</a:t>
            </a:fld>
            <a:endParaRPr kumimoji="1" lang="zh-TW" altLang="en-US"/>
          </a:p>
        </p:txBody>
      </p:sp>
      <p:sp>
        <p:nvSpPr>
          <p:cNvPr id="5" name="頁尾版面配置區 4">
            <a:extLst>
              <a:ext uri="{FF2B5EF4-FFF2-40B4-BE49-F238E27FC236}">
                <a16:creationId xmlns:a16="http://schemas.microsoft.com/office/drawing/2014/main" id="{F1AB159D-6CE0-2A4E-B7BA-A307C901ACA6}"/>
              </a:ext>
            </a:extLst>
          </p:cNvPr>
          <p:cNvSpPr>
            <a:spLocks noGrp="1"/>
          </p:cNvSpPr>
          <p:nvPr>
            <p:ph type="ftr" sz="quarter" idx="11"/>
          </p:nvPr>
        </p:nvSpPr>
        <p:spPr/>
        <p:txBody>
          <a:bodyPr/>
          <a:lstStyle/>
          <a:p>
            <a:endParaRPr kumimoji="1" lang="zh-TW" altLang="en-US"/>
          </a:p>
        </p:txBody>
      </p:sp>
      <p:sp>
        <p:nvSpPr>
          <p:cNvPr id="6" name="投影片編號版面配置區 5">
            <a:extLst>
              <a:ext uri="{FF2B5EF4-FFF2-40B4-BE49-F238E27FC236}">
                <a16:creationId xmlns:a16="http://schemas.microsoft.com/office/drawing/2014/main" id="{E17E0A9F-A018-7C4E-8DF9-FEFBBB3E278E}"/>
              </a:ext>
            </a:extLst>
          </p:cNvPr>
          <p:cNvSpPr>
            <a:spLocks noGrp="1"/>
          </p:cNvSpPr>
          <p:nvPr>
            <p:ph type="sldNum" sz="quarter" idx="12"/>
          </p:nvPr>
        </p:nvSpPr>
        <p:spPr/>
        <p:txBody>
          <a:bodyPr/>
          <a:lstStyle/>
          <a:p>
            <a:fld id="{70CCEE11-ED14-124A-A67C-225DB931776F}" type="slidenum">
              <a:rPr kumimoji="1" lang="zh-TW" altLang="en-US" smtClean="0"/>
              <a:t>‹#›</a:t>
            </a:fld>
            <a:endParaRPr kumimoji="1" lang="zh-TW" altLang="en-US"/>
          </a:p>
        </p:txBody>
      </p:sp>
    </p:spTree>
    <p:extLst>
      <p:ext uri="{BB962C8B-B14F-4D97-AF65-F5344CB8AC3E}">
        <p14:creationId xmlns:p14="http://schemas.microsoft.com/office/powerpoint/2010/main" val="2237036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1C8F231-E44A-3A47-B9C1-FD7F83A81C25}"/>
              </a:ext>
            </a:extLst>
          </p:cNvPr>
          <p:cNvSpPr>
            <a:spLocks noGrp="1"/>
          </p:cNvSpPr>
          <p:nvPr>
            <p:ph type="title"/>
          </p:nvPr>
        </p:nvSpPr>
        <p:spPr>
          <a:xfrm>
            <a:off x="831850" y="1709738"/>
            <a:ext cx="10515600" cy="2852737"/>
          </a:xfrm>
        </p:spPr>
        <p:txBody>
          <a:bodyPr anchor="b"/>
          <a:lstStyle>
            <a:lvl1pPr>
              <a:defRPr sz="6000"/>
            </a:lvl1pPr>
          </a:lstStyle>
          <a:p>
            <a:r>
              <a:rPr kumimoji="1" lang="zh-TW" altLang="en-US"/>
              <a:t>按一下以編輯母片標題樣式</a:t>
            </a:r>
          </a:p>
        </p:txBody>
      </p:sp>
      <p:sp>
        <p:nvSpPr>
          <p:cNvPr id="3" name="文字版面配置區 2">
            <a:extLst>
              <a:ext uri="{FF2B5EF4-FFF2-40B4-BE49-F238E27FC236}">
                <a16:creationId xmlns:a16="http://schemas.microsoft.com/office/drawing/2014/main" id="{65FAF638-15A5-3B49-80B9-D3FC4FB8BE2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zh-TW" altLang="en-US"/>
              <a:t>按一下以編輯母片文字樣式</a:t>
            </a:r>
          </a:p>
        </p:txBody>
      </p:sp>
      <p:sp>
        <p:nvSpPr>
          <p:cNvPr id="4" name="日期版面配置區 3">
            <a:extLst>
              <a:ext uri="{FF2B5EF4-FFF2-40B4-BE49-F238E27FC236}">
                <a16:creationId xmlns:a16="http://schemas.microsoft.com/office/drawing/2014/main" id="{46697E1F-4460-AE40-B6FF-49F15965262C}"/>
              </a:ext>
            </a:extLst>
          </p:cNvPr>
          <p:cNvSpPr>
            <a:spLocks noGrp="1"/>
          </p:cNvSpPr>
          <p:nvPr>
            <p:ph type="dt" sz="half" idx="10"/>
          </p:nvPr>
        </p:nvSpPr>
        <p:spPr/>
        <p:txBody>
          <a:bodyPr/>
          <a:lstStyle/>
          <a:p>
            <a:fld id="{E6425C07-12F1-444D-9CA0-4FAACB25A456}" type="datetime1">
              <a:rPr kumimoji="1" lang="zh-TW" altLang="en-US" smtClean="0"/>
              <a:t>2021/9/28</a:t>
            </a:fld>
            <a:endParaRPr kumimoji="1" lang="zh-TW" altLang="en-US"/>
          </a:p>
        </p:txBody>
      </p:sp>
      <p:sp>
        <p:nvSpPr>
          <p:cNvPr id="5" name="頁尾版面配置區 4">
            <a:extLst>
              <a:ext uri="{FF2B5EF4-FFF2-40B4-BE49-F238E27FC236}">
                <a16:creationId xmlns:a16="http://schemas.microsoft.com/office/drawing/2014/main" id="{C68B89D1-9351-0E42-AFA7-4BE3BC7DC5D1}"/>
              </a:ext>
            </a:extLst>
          </p:cNvPr>
          <p:cNvSpPr>
            <a:spLocks noGrp="1"/>
          </p:cNvSpPr>
          <p:nvPr>
            <p:ph type="ftr" sz="quarter" idx="11"/>
          </p:nvPr>
        </p:nvSpPr>
        <p:spPr/>
        <p:txBody>
          <a:bodyPr/>
          <a:lstStyle/>
          <a:p>
            <a:endParaRPr kumimoji="1" lang="zh-TW" altLang="en-US"/>
          </a:p>
        </p:txBody>
      </p:sp>
      <p:sp>
        <p:nvSpPr>
          <p:cNvPr id="6" name="投影片編號版面配置區 5">
            <a:extLst>
              <a:ext uri="{FF2B5EF4-FFF2-40B4-BE49-F238E27FC236}">
                <a16:creationId xmlns:a16="http://schemas.microsoft.com/office/drawing/2014/main" id="{79CC88BB-BEC8-8B46-BD01-3ACC9AA73797}"/>
              </a:ext>
            </a:extLst>
          </p:cNvPr>
          <p:cNvSpPr>
            <a:spLocks noGrp="1"/>
          </p:cNvSpPr>
          <p:nvPr>
            <p:ph type="sldNum" sz="quarter" idx="12"/>
          </p:nvPr>
        </p:nvSpPr>
        <p:spPr/>
        <p:txBody>
          <a:bodyPr/>
          <a:lstStyle/>
          <a:p>
            <a:fld id="{70CCEE11-ED14-124A-A67C-225DB931776F}" type="slidenum">
              <a:rPr kumimoji="1" lang="zh-TW" altLang="en-US" smtClean="0"/>
              <a:t>‹#›</a:t>
            </a:fld>
            <a:endParaRPr kumimoji="1" lang="zh-TW" altLang="en-US"/>
          </a:p>
        </p:txBody>
      </p:sp>
    </p:spTree>
    <p:extLst>
      <p:ext uri="{BB962C8B-B14F-4D97-AF65-F5344CB8AC3E}">
        <p14:creationId xmlns:p14="http://schemas.microsoft.com/office/powerpoint/2010/main" val="1161002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A07828D-3638-0A49-A2E6-AB8C6610C819}"/>
              </a:ext>
            </a:extLst>
          </p:cNvPr>
          <p:cNvSpPr>
            <a:spLocks noGrp="1"/>
          </p:cNvSpPr>
          <p:nvPr>
            <p:ph type="title"/>
          </p:nvPr>
        </p:nvSpPr>
        <p:spPr/>
        <p:txBody>
          <a:bodyPr/>
          <a:lstStyle/>
          <a:p>
            <a:r>
              <a:rPr kumimoji="1" lang="zh-TW" altLang="en-US"/>
              <a:t>按一下以編輯母片標題樣式</a:t>
            </a:r>
          </a:p>
        </p:txBody>
      </p:sp>
      <p:sp>
        <p:nvSpPr>
          <p:cNvPr id="3" name="內容版面配置區 2">
            <a:extLst>
              <a:ext uri="{FF2B5EF4-FFF2-40B4-BE49-F238E27FC236}">
                <a16:creationId xmlns:a16="http://schemas.microsoft.com/office/drawing/2014/main" id="{F6DE1A37-F5B2-4A4B-AD5D-9FCEAD518551}"/>
              </a:ext>
            </a:extLst>
          </p:cNvPr>
          <p:cNvSpPr>
            <a:spLocks noGrp="1"/>
          </p:cNvSpPr>
          <p:nvPr>
            <p:ph sz="half" idx="1"/>
          </p:nvPr>
        </p:nvSpPr>
        <p:spPr>
          <a:xfrm>
            <a:off x="838200" y="1825625"/>
            <a:ext cx="5181600" cy="4351338"/>
          </a:xfrm>
        </p:spPr>
        <p:txBody>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內容版面配置區 3">
            <a:extLst>
              <a:ext uri="{FF2B5EF4-FFF2-40B4-BE49-F238E27FC236}">
                <a16:creationId xmlns:a16="http://schemas.microsoft.com/office/drawing/2014/main" id="{B2CF087C-1E53-9A4D-BAC1-4EF12E7BC64C}"/>
              </a:ext>
            </a:extLst>
          </p:cNvPr>
          <p:cNvSpPr>
            <a:spLocks noGrp="1"/>
          </p:cNvSpPr>
          <p:nvPr>
            <p:ph sz="half" idx="2"/>
          </p:nvPr>
        </p:nvSpPr>
        <p:spPr>
          <a:xfrm>
            <a:off x="6172200" y="1825625"/>
            <a:ext cx="5181600" cy="4351338"/>
          </a:xfrm>
        </p:spPr>
        <p:txBody>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5" name="日期版面配置區 4">
            <a:extLst>
              <a:ext uri="{FF2B5EF4-FFF2-40B4-BE49-F238E27FC236}">
                <a16:creationId xmlns:a16="http://schemas.microsoft.com/office/drawing/2014/main" id="{CF003570-1952-CD45-AD3B-A624576CD869}"/>
              </a:ext>
            </a:extLst>
          </p:cNvPr>
          <p:cNvSpPr>
            <a:spLocks noGrp="1"/>
          </p:cNvSpPr>
          <p:nvPr>
            <p:ph type="dt" sz="half" idx="10"/>
          </p:nvPr>
        </p:nvSpPr>
        <p:spPr/>
        <p:txBody>
          <a:bodyPr/>
          <a:lstStyle/>
          <a:p>
            <a:fld id="{BDED0E29-C66C-4E59-803F-AB08268DC377}" type="datetime1">
              <a:rPr kumimoji="1" lang="zh-TW" altLang="en-US" smtClean="0"/>
              <a:t>2021/9/28</a:t>
            </a:fld>
            <a:endParaRPr kumimoji="1" lang="zh-TW" altLang="en-US"/>
          </a:p>
        </p:txBody>
      </p:sp>
      <p:sp>
        <p:nvSpPr>
          <p:cNvPr id="6" name="頁尾版面配置區 5">
            <a:extLst>
              <a:ext uri="{FF2B5EF4-FFF2-40B4-BE49-F238E27FC236}">
                <a16:creationId xmlns:a16="http://schemas.microsoft.com/office/drawing/2014/main" id="{91308A77-9561-E94F-9FA2-15EFBFE201E5}"/>
              </a:ext>
            </a:extLst>
          </p:cNvPr>
          <p:cNvSpPr>
            <a:spLocks noGrp="1"/>
          </p:cNvSpPr>
          <p:nvPr>
            <p:ph type="ftr" sz="quarter" idx="11"/>
          </p:nvPr>
        </p:nvSpPr>
        <p:spPr/>
        <p:txBody>
          <a:bodyPr/>
          <a:lstStyle/>
          <a:p>
            <a:endParaRPr kumimoji="1" lang="zh-TW" altLang="en-US"/>
          </a:p>
        </p:txBody>
      </p:sp>
      <p:sp>
        <p:nvSpPr>
          <p:cNvPr id="7" name="投影片編號版面配置區 6">
            <a:extLst>
              <a:ext uri="{FF2B5EF4-FFF2-40B4-BE49-F238E27FC236}">
                <a16:creationId xmlns:a16="http://schemas.microsoft.com/office/drawing/2014/main" id="{CF8F7BD0-A4A7-9F48-9848-9BA20902CC60}"/>
              </a:ext>
            </a:extLst>
          </p:cNvPr>
          <p:cNvSpPr>
            <a:spLocks noGrp="1"/>
          </p:cNvSpPr>
          <p:nvPr>
            <p:ph type="sldNum" sz="quarter" idx="12"/>
          </p:nvPr>
        </p:nvSpPr>
        <p:spPr/>
        <p:txBody>
          <a:bodyPr/>
          <a:lstStyle/>
          <a:p>
            <a:fld id="{70CCEE11-ED14-124A-A67C-225DB931776F}" type="slidenum">
              <a:rPr kumimoji="1" lang="zh-TW" altLang="en-US" smtClean="0"/>
              <a:t>‹#›</a:t>
            </a:fld>
            <a:endParaRPr kumimoji="1" lang="zh-TW" altLang="en-US"/>
          </a:p>
        </p:txBody>
      </p:sp>
    </p:spTree>
    <p:extLst>
      <p:ext uri="{BB962C8B-B14F-4D97-AF65-F5344CB8AC3E}">
        <p14:creationId xmlns:p14="http://schemas.microsoft.com/office/powerpoint/2010/main" val="3637212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19E0EE2-8A28-BD46-BBCC-E2C0487BB732}"/>
              </a:ext>
            </a:extLst>
          </p:cNvPr>
          <p:cNvSpPr>
            <a:spLocks noGrp="1"/>
          </p:cNvSpPr>
          <p:nvPr>
            <p:ph type="title"/>
          </p:nvPr>
        </p:nvSpPr>
        <p:spPr>
          <a:xfrm>
            <a:off x="839788" y="365125"/>
            <a:ext cx="10515600" cy="1325563"/>
          </a:xfrm>
        </p:spPr>
        <p:txBody>
          <a:bodyPr/>
          <a:lstStyle/>
          <a:p>
            <a:r>
              <a:rPr kumimoji="1" lang="zh-TW" altLang="en-US"/>
              <a:t>按一下以編輯母片標題樣式</a:t>
            </a:r>
          </a:p>
        </p:txBody>
      </p:sp>
      <p:sp>
        <p:nvSpPr>
          <p:cNvPr id="3" name="文字版面配置區 2">
            <a:extLst>
              <a:ext uri="{FF2B5EF4-FFF2-40B4-BE49-F238E27FC236}">
                <a16:creationId xmlns:a16="http://schemas.microsoft.com/office/drawing/2014/main" id="{E5945855-0BBD-9743-B42C-5CEEBE5110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TW" altLang="en-US"/>
              <a:t>按一下以編輯母片文字樣式</a:t>
            </a:r>
          </a:p>
        </p:txBody>
      </p:sp>
      <p:sp>
        <p:nvSpPr>
          <p:cNvPr id="4" name="內容版面配置區 3">
            <a:extLst>
              <a:ext uri="{FF2B5EF4-FFF2-40B4-BE49-F238E27FC236}">
                <a16:creationId xmlns:a16="http://schemas.microsoft.com/office/drawing/2014/main" id="{0FA06E2D-8C6A-FF4D-AF69-75E3CFBA76EE}"/>
              </a:ext>
            </a:extLst>
          </p:cNvPr>
          <p:cNvSpPr>
            <a:spLocks noGrp="1"/>
          </p:cNvSpPr>
          <p:nvPr>
            <p:ph sz="half" idx="2"/>
          </p:nvPr>
        </p:nvSpPr>
        <p:spPr>
          <a:xfrm>
            <a:off x="839788" y="2505075"/>
            <a:ext cx="5157787" cy="3684588"/>
          </a:xfrm>
        </p:spPr>
        <p:txBody>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5" name="文字版面配置區 4">
            <a:extLst>
              <a:ext uri="{FF2B5EF4-FFF2-40B4-BE49-F238E27FC236}">
                <a16:creationId xmlns:a16="http://schemas.microsoft.com/office/drawing/2014/main" id="{42587128-C707-554D-BC20-6929E039EE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TW" altLang="en-US"/>
              <a:t>按一下以編輯母片文字樣式</a:t>
            </a:r>
          </a:p>
        </p:txBody>
      </p:sp>
      <p:sp>
        <p:nvSpPr>
          <p:cNvPr id="6" name="內容版面配置區 5">
            <a:extLst>
              <a:ext uri="{FF2B5EF4-FFF2-40B4-BE49-F238E27FC236}">
                <a16:creationId xmlns:a16="http://schemas.microsoft.com/office/drawing/2014/main" id="{D200B922-5A4B-6B47-A511-810C8068CF3E}"/>
              </a:ext>
            </a:extLst>
          </p:cNvPr>
          <p:cNvSpPr>
            <a:spLocks noGrp="1"/>
          </p:cNvSpPr>
          <p:nvPr>
            <p:ph sz="quarter" idx="4"/>
          </p:nvPr>
        </p:nvSpPr>
        <p:spPr>
          <a:xfrm>
            <a:off x="6172200" y="2505075"/>
            <a:ext cx="5183188" cy="3684588"/>
          </a:xfrm>
        </p:spPr>
        <p:txBody>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7" name="日期版面配置區 6">
            <a:extLst>
              <a:ext uri="{FF2B5EF4-FFF2-40B4-BE49-F238E27FC236}">
                <a16:creationId xmlns:a16="http://schemas.microsoft.com/office/drawing/2014/main" id="{8F874ED2-2C2B-2D4F-9622-AA864C79D645}"/>
              </a:ext>
            </a:extLst>
          </p:cNvPr>
          <p:cNvSpPr>
            <a:spLocks noGrp="1"/>
          </p:cNvSpPr>
          <p:nvPr>
            <p:ph type="dt" sz="half" idx="10"/>
          </p:nvPr>
        </p:nvSpPr>
        <p:spPr/>
        <p:txBody>
          <a:bodyPr/>
          <a:lstStyle/>
          <a:p>
            <a:fld id="{4D785992-782D-41D9-A611-14B90040689A}" type="datetime1">
              <a:rPr kumimoji="1" lang="zh-TW" altLang="en-US" smtClean="0"/>
              <a:t>2021/9/28</a:t>
            </a:fld>
            <a:endParaRPr kumimoji="1" lang="zh-TW" altLang="en-US"/>
          </a:p>
        </p:txBody>
      </p:sp>
      <p:sp>
        <p:nvSpPr>
          <p:cNvPr id="8" name="頁尾版面配置區 7">
            <a:extLst>
              <a:ext uri="{FF2B5EF4-FFF2-40B4-BE49-F238E27FC236}">
                <a16:creationId xmlns:a16="http://schemas.microsoft.com/office/drawing/2014/main" id="{0D27938C-2DC2-A044-A678-4B3D77C63426}"/>
              </a:ext>
            </a:extLst>
          </p:cNvPr>
          <p:cNvSpPr>
            <a:spLocks noGrp="1"/>
          </p:cNvSpPr>
          <p:nvPr>
            <p:ph type="ftr" sz="quarter" idx="11"/>
          </p:nvPr>
        </p:nvSpPr>
        <p:spPr/>
        <p:txBody>
          <a:bodyPr/>
          <a:lstStyle/>
          <a:p>
            <a:endParaRPr kumimoji="1" lang="zh-TW" altLang="en-US"/>
          </a:p>
        </p:txBody>
      </p:sp>
      <p:sp>
        <p:nvSpPr>
          <p:cNvPr id="9" name="投影片編號版面配置區 8">
            <a:extLst>
              <a:ext uri="{FF2B5EF4-FFF2-40B4-BE49-F238E27FC236}">
                <a16:creationId xmlns:a16="http://schemas.microsoft.com/office/drawing/2014/main" id="{5427D66E-F23D-F442-91EF-298F60E2DC7C}"/>
              </a:ext>
            </a:extLst>
          </p:cNvPr>
          <p:cNvSpPr>
            <a:spLocks noGrp="1"/>
          </p:cNvSpPr>
          <p:nvPr>
            <p:ph type="sldNum" sz="quarter" idx="12"/>
          </p:nvPr>
        </p:nvSpPr>
        <p:spPr/>
        <p:txBody>
          <a:bodyPr/>
          <a:lstStyle/>
          <a:p>
            <a:fld id="{70CCEE11-ED14-124A-A67C-225DB931776F}" type="slidenum">
              <a:rPr kumimoji="1" lang="zh-TW" altLang="en-US" smtClean="0"/>
              <a:t>‹#›</a:t>
            </a:fld>
            <a:endParaRPr kumimoji="1" lang="zh-TW" altLang="en-US"/>
          </a:p>
        </p:txBody>
      </p:sp>
    </p:spTree>
    <p:extLst>
      <p:ext uri="{BB962C8B-B14F-4D97-AF65-F5344CB8AC3E}">
        <p14:creationId xmlns:p14="http://schemas.microsoft.com/office/powerpoint/2010/main" val="1835252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2E37BC6-4892-1440-AAAF-ED59AC0D25E0}"/>
              </a:ext>
            </a:extLst>
          </p:cNvPr>
          <p:cNvSpPr>
            <a:spLocks noGrp="1"/>
          </p:cNvSpPr>
          <p:nvPr>
            <p:ph type="title"/>
          </p:nvPr>
        </p:nvSpPr>
        <p:spPr/>
        <p:txBody>
          <a:bodyPr/>
          <a:lstStyle/>
          <a:p>
            <a:r>
              <a:rPr kumimoji="1" lang="zh-TW" altLang="en-US"/>
              <a:t>按一下以編輯母片標題樣式</a:t>
            </a:r>
          </a:p>
        </p:txBody>
      </p:sp>
      <p:sp>
        <p:nvSpPr>
          <p:cNvPr id="3" name="日期版面配置區 2">
            <a:extLst>
              <a:ext uri="{FF2B5EF4-FFF2-40B4-BE49-F238E27FC236}">
                <a16:creationId xmlns:a16="http://schemas.microsoft.com/office/drawing/2014/main" id="{6EF4B217-7AFA-4843-8A27-C0126985F0A6}"/>
              </a:ext>
            </a:extLst>
          </p:cNvPr>
          <p:cNvSpPr>
            <a:spLocks noGrp="1"/>
          </p:cNvSpPr>
          <p:nvPr>
            <p:ph type="dt" sz="half" idx="10"/>
          </p:nvPr>
        </p:nvSpPr>
        <p:spPr/>
        <p:txBody>
          <a:bodyPr/>
          <a:lstStyle/>
          <a:p>
            <a:fld id="{CD3652BC-4E4A-4D5A-89CC-49AFCFE36157}" type="datetime1">
              <a:rPr kumimoji="1" lang="zh-TW" altLang="en-US" smtClean="0"/>
              <a:t>2021/9/28</a:t>
            </a:fld>
            <a:endParaRPr kumimoji="1" lang="zh-TW" altLang="en-US"/>
          </a:p>
        </p:txBody>
      </p:sp>
      <p:sp>
        <p:nvSpPr>
          <p:cNvPr id="4" name="頁尾版面配置區 3">
            <a:extLst>
              <a:ext uri="{FF2B5EF4-FFF2-40B4-BE49-F238E27FC236}">
                <a16:creationId xmlns:a16="http://schemas.microsoft.com/office/drawing/2014/main" id="{C22DC748-7EDD-B844-865F-C6A1546FA8A8}"/>
              </a:ext>
            </a:extLst>
          </p:cNvPr>
          <p:cNvSpPr>
            <a:spLocks noGrp="1"/>
          </p:cNvSpPr>
          <p:nvPr>
            <p:ph type="ftr" sz="quarter" idx="11"/>
          </p:nvPr>
        </p:nvSpPr>
        <p:spPr/>
        <p:txBody>
          <a:bodyPr/>
          <a:lstStyle/>
          <a:p>
            <a:endParaRPr kumimoji="1" lang="zh-TW" altLang="en-US"/>
          </a:p>
        </p:txBody>
      </p:sp>
      <p:sp>
        <p:nvSpPr>
          <p:cNvPr id="5" name="投影片編號版面配置區 4">
            <a:extLst>
              <a:ext uri="{FF2B5EF4-FFF2-40B4-BE49-F238E27FC236}">
                <a16:creationId xmlns:a16="http://schemas.microsoft.com/office/drawing/2014/main" id="{E9478B36-83B9-284D-95D4-E96FA1EAAC2A}"/>
              </a:ext>
            </a:extLst>
          </p:cNvPr>
          <p:cNvSpPr>
            <a:spLocks noGrp="1"/>
          </p:cNvSpPr>
          <p:nvPr>
            <p:ph type="sldNum" sz="quarter" idx="12"/>
          </p:nvPr>
        </p:nvSpPr>
        <p:spPr/>
        <p:txBody>
          <a:bodyPr/>
          <a:lstStyle/>
          <a:p>
            <a:fld id="{70CCEE11-ED14-124A-A67C-225DB931776F}" type="slidenum">
              <a:rPr kumimoji="1" lang="zh-TW" altLang="en-US" smtClean="0"/>
              <a:t>‹#›</a:t>
            </a:fld>
            <a:endParaRPr kumimoji="1" lang="zh-TW" altLang="en-US"/>
          </a:p>
        </p:txBody>
      </p:sp>
    </p:spTree>
    <p:extLst>
      <p:ext uri="{BB962C8B-B14F-4D97-AF65-F5344CB8AC3E}">
        <p14:creationId xmlns:p14="http://schemas.microsoft.com/office/powerpoint/2010/main" val="2430096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59CB8AA8-D431-ED4A-A2D3-4153B45BA596}"/>
              </a:ext>
            </a:extLst>
          </p:cNvPr>
          <p:cNvSpPr>
            <a:spLocks noGrp="1"/>
          </p:cNvSpPr>
          <p:nvPr>
            <p:ph type="dt" sz="half" idx="10"/>
          </p:nvPr>
        </p:nvSpPr>
        <p:spPr/>
        <p:txBody>
          <a:bodyPr/>
          <a:lstStyle/>
          <a:p>
            <a:fld id="{623F44D2-4540-4E4B-8CDF-9FF760CFE51D}" type="datetime1">
              <a:rPr kumimoji="1" lang="zh-TW" altLang="en-US" smtClean="0"/>
              <a:t>2021/9/28</a:t>
            </a:fld>
            <a:endParaRPr kumimoji="1" lang="zh-TW" altLang="en-US"/>
          </a:p>
        </p:txBody>
      </p:sp>
      <p:sp>
        <p:nvSpPr>
          <p:cNvPr id="3" name="頁尾版面配置區 2">
            <a:extLst>
              <a:ext uri="{FF2B5EF4-FFF2-40B4-BE49-F238E27FC236}">
                <a16:creationId xmlns:a16="http://schemas.microsoft.com/office/drawing/2014/main" id="{ADE4AFFD-9A04-3043-8ED0-6B33A2766C67}"/>
              </a:ext>
            </a:extLst>
          </p:cNvPr>
          <p:cNvSpPr>
            <a:spLocks noGrp="1"/>
          </p:cNvSpPr>
          <p:nvPr>
            <p:ph type="ftr" sz="quarter" idx="11"/>
          </p:nvPr>
        </p:nvSpPr>
        <p:spPr/>
        <p:txBody>
          <a:bodyPr/>
          <a:lstStyle/>
          <a:p>
            <a:endParaRPr kumimoji="1" lang="zh-TW" altLang="en-US"/>
          </a:p>
        </p:txBody>
      </p:sp>
      <p:sp>
        <p:nvSpPr>
          <p:cNvPr id="4" name="投影片編號版面配置區 3">
            <a:extLst>
              <a:ext uri="{FF2B5EF4-FFF2-40B4-BE49-F238E27FC236}">
                <a16:creationId xmlns:a16="http://schemas.microsoft.com/office/drawing/2014/main" id="{8F59B85A-3330-1046-9E56-AE70AE00A083}"/>
              </a:ext>
            </a:extLst>
          </p:cNvPr>
          <p:cNvSpPr>
            <a:spLocks noGrp="1"/>
          </p:cNvSpPr>
          <p:nvPr>
            <p:ph type="sldNum" sz="quarter" idx="12"/>
          </p:nvPr>
        </p:nvSpPr>
        <p:spPr/>
        <p:txBody>
          <a:bodyPr/>
          <a:lstStyle/>
          <a:p>
            <a:fld id="{70CCEE11-ED14-124A-A67C-225DB931776F}" type="slidenum">
              <a:rPr kumimoji="1" lang="zh-TW" altLang="en-US" smtClean="0"/>
              <a:t>‹#›</a:t>
            </a:fld>
            <a:endParaRPr kumimoji="1" lang="zh-TW" altLang="en-US"/>
          </a:p>
        </p:txBody>
      </p:sp>
    </p:spTree>
    <p:extLst>
      <p:ext uri="{BB962C8B-B14F-4D97-AF65-F5344CB8AC3E}">
        <p14:creationId xmlns:p14="http://schemas.microsoft.com/office/powerpoint/2010/main" val="690038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F97B6D9-CFB3-1448-B925-A2D410782671}"/>
              </a:ext>
            </a:extLst>
          </p:cNvPr>
          <p:cNvSpPr>
            <a:spLocks noGrp="1"/>
          </p:cNvSpPr>
          <p:nvPr>
            <p:ph type="title"/>
          </p:nvPr>
        </p:nvSpPr>
        <p:spPr>
          <a:xfrm>
            <a:off x="839788" y="457200"/>
            <a:ext cx="3932237" cy="1600200"/>
          </a:xfrm>
        </p:spPr>
        <p:txBody>
          <a:bodyPr anchor="b"/>
          <a:lstStyle>
            <a:lvl1pPr>
              <a:defRPr sz="3200"/>
            </a:lvl1pPr>
          </a:lstStyle>
          <a:p>
            <a:r>
              <a:rPr kumimoji="1" lang="zh-TW" altLang="en-US"/>
              <a:t>按一下以編輯母片標題樣式</a:t>
            </a:r>
          </a:p>
        </p:txBody>
      </p:sp>
      <p:sp>
        <p:nvSpPr>
          <p:cNvPr id="3" name="內容版面配置區 2">
            <a:extLst>
              <a:ext uri="{FF2B5EF4-FFF2-40B4-BE49-F238E27FC236}">
                <a16:creationId xmlns:a16="http://schemas.microsoft.com/office/drawing/2014/main" id="{1FEEF0B4-68C2-814C-9F2A-1660B9D7D3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文字版面配置區 3">
            <a:extLst>
              <a:ext uri="{FF2B5EF4-FFF2-40B4-BE49-F238E27FC236}">
                <a16:creationId xmlns:a16="http://schemas.microsoft.com/office/drawing/2014/main" id="{9E027DB9-DC7F-714D-A1E4-404E6E6CAA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TW" altLang="en-US"/>
              <a:t>按一下以編輯母片文字樣式</a:t>
            </a:r>
          </a:p>
        </p:txBody>
      </p:sp>
      <p:sp>
        <p:nvSpPr>
          <p:cNvPr id="5" name="日期版面配置區 4">
            <a:extLst>
              <a:ext uri="{FF2B5EF4-FFF2-40B4-BE49-F238E27FC236}">
                <a16:creationId xmlns:a16="http://schemas.microsoft.com/office/drawing/2014/main" id="{A82A4315-3368-3742-BF57-00D9BF9CFF07}"/>
              </a:ext>
            </a:extLst>
          </p:cNvPr>
          <p:cNvSpPr>
            <a:spLocks noGrp="1"/>
          </p:cNvSpPr>
          <p:nvPr>
            <p:ph type="dt" sz="half" idx="10"/>
          </p:nvPr>
        </p:nvSpPr>
        <p:spPr/>
        <p:txBody>
          <a:bodyPr/>
          <a:lstStyle/>
          <a:p>
            <a:fld id="{DC0D6C22-E3FB-4517-9418-2FFDDD6E9E2B}" type="datetime1">
              <a:rPr kumimoji="1" lang="zh-TW" altLang="en-US" smtClean="0"/>
              <a:t>2021/9/28</a:t>
            </a:fld>
            <a:endParaRPr kumimoji="1" lang="zh-TW" altLang="en-US"/>
          </a:p>
        </p:txBody>
      </p:sp>
      <p:sp>
        <p:nvSpPr>
          <p:cNvPr id="6" name="頁尾版面配置區 5">
            <a:extLst>
              <a:ext uri="{FF2B5EF4-FFF2-40B4-BE49-F238E27FC236}">
                <a16:creationId xmlns:a16="http://schemas.microsoft.com/office/drawing/2014/main" id="{75407AC0-A88F-0247-94BC-90FB2F442C60}"/>
              </a:ext>
            </a:extLst>
          </p:cNvPr>
          <p:cNvSpPr>
            <a:spLocks noGrp="1"/>
          </p:cNvSpPr>
          <p:nvPr>
            <p:ph type="ftr" sz="quarter" idx="11"/>
          </p:nvPr>
        </p:nvSpPr>
        <p:spPr/>
        <p:txBody>
          <a:bodyPr/>
          <a:lstStyle/>
          <a:p>
            <a:endParaRPr kumimoji="1" lang="zh-TW" altLang="en-US"/>
          </a:p>
        </p:txBody>
      </p:sp>
      <p:sp>
        <p:nvSpPr>
          <p:cNvPr id="7" name="投影片編號版面配置區 6">
            <a:extLst>
              <a:ext uri="{FF2B5EF4-FFF2-40B4-BE49-F238E27FC236}">
                <a16:creationId xmlns:a16="http://schemas.microsoft.com/office/drawing/2014/main" id="{AFAC5643-F94A-CC4D-B795-4309A0BBDCB8}"/>
              </a:ext>
            </a:extLst>
          </p:cNvPr>
          <p:cNvSpPr>
            <a:spLocks noGrp="1"/>
          </p:cNvSpPr>
          <p:nvPr>
            <p:ph type="sldNum" sz="quarter" idx="12"/>
          </p:nvPr>
        </p:nvSpPr>
        <p:spPr/>
        <p:txBody>
          <a:bodyPr/>
          <a:lstStyle/>
          <a:p>
            <a:fld id="{70CCEE11-ED14-124A-A67C-225DB931776F}" type="slidenum">
              <a:rPr kumimoji="1" lang="zh-TW" altLang="en-US" smtClean="0"/>
              <a:t>‹#›</a:t>
            </a:fld>
            <a:endParaRPr kumimoji="1" lang="zh-TW" altLang="en-US"/>
          </a:p>
        </p:txBody>
      </p:sp>
    </p:spTree>
    <p:extLst>
      <p:ext uri="{BB962C8B-B14F-4D97-AF65-F5344CB8AC3E}">
        <p14:creationId xmlns:p14="http://schemas.microsoft.com/office/powerpoint/2010/main" val="1152024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D0EF22E-D900-A34C-920E-A7A82E46BAD4}"/>
              </a:ext>
            </a:extLst>
          </p:cNvPr>
          <p:cNvSpPr>
            <a:spLocks noGrp="1"/>
          </p:cNvSpPr>
          <p:nvPr>
            <p:ph type="title"/>
          </p:nvPr>
        </p:nvSpPr>
        <p:spPr>
          <a:xfrm>
            <a:off x="839788" y="457200"/>
            <a:ext cx="3932237" cy="1600200"/>
          </a:xfrm>
        </p:spPr>
        <p:txBody>
          <a:bodyPr anchor="b"/>
          <a:lstStyle>
            <a:lvl1pPr>
              <a:defRPr sz="3200"/>
            </a:lvl1pPr>
          </a:lstStyle>
          <a:p>
            <a:r>
              <a:rPr kumimoji="1" lang="zh-TW" altLang="en-US"/>
              <a:t>按一下以編輯母片標題樣式</a:t>
            </a:r>
          </a:p>
        </p:txBody>
      </p:sp>
      <p:sp>
        <p:nvSpPr>
          <p:cNvPr id="3" name="圖片版面配置區 2">
            <a:extLst>
              <a:ext uri="{FF2B5EF4-FFF2-40B4-BE49-F238E27FC236}">
                <a16:creationId xmlns:a16="http://schemas.microsoft.com/office/drawing/2014/main" id="{DCD8E19D-2800-E74C-8AC1-4D9B1FD974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TW" altLang="en-US"/>
          </a:p>
        </p:txBody>
      </p:sp>
      <p:sp>
        <p:nvSpPr>
          <p:cNvPr id="4" name="文字版面配置區 3">
            <a:extLst>
              <a:ext uri="{FF2B5EF4-FFF2-40B4-BE49-F238E27FC236}">
                <a16:creationId xmlns:a16="http://schemas.microsoft.com/office/drawing/2014/main" id="{4C1AEE7D-9687-144F-9BF0-4CF88F1904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TW" altLang="en-US"/>
              <a:t>按一下以編輯母片文字樣式</a:t>
            </a:r>
          </a:p>
        </p:txBody>
      </p:sp>
      <p:sp>
        <p:nvSpPr>
          <p:cNvPr id="5" name="日期版面配置區 4">
            <a:extLst>
              <a:ext uri="{FF2B5EF4-FFF2-40B4-BE49-F238E27FC236}">
                <a16:creationId xmlns:a16="http://schemas.microsoft.com/office/drawing/2014/main" id="{A4A907D3-5471-AA4A-B724-440F37297CB6}"/>
              </a:ext>
            </a:extLst>
          </p:cNvPr>
          <p:cNvSpPr>
            <a:spLocks noGrp="1"/>
          </p:cNvSpPr>
          <p:nvPr>
            <p:ph type="dt" sz="half" idx="10"/>
          </p:nvPr>
        </p:nvSpPr>
        <p:spPr/>
        <p:txBody>
          <a:bodyPr/>
          <a:lstStyle/>
          <a:p>
            <a:fld id="{A1C0E928-0DB4-4F02-A67F-06E85912B47E}" type="datetime1">
              <a:rPr kumimoji="1" lang="zh-TW" altLang="en-US" smtClean="0"/>
              <a:t>2021/9/28</a:t>
            </a:fld>
            <a:endParaRPr kumimoji="1" lang="zh-TW" altLang="en-US"/>
          </a:p>
        </p:txBody>
      </p:sp>
      <p:sp>
        <p:nvSpPr>
          <p:cNvPr id="6" name="頁尾版面配置區 5">
            <a:extLst>
              <a:ext uri="{FF2B5EF4-FFF2-40B4-BE49-F238E27FC236}">
                <a16:creationId xmlns:a16="http://schemas.microsoft.com/office/drawing/2014/main" id="{E5219339-2DBD-9A47-A6CA-905D026D064A}"/>
              </a:ext>
            </a:extLst>
          </p:cNvPr>
          <p:cNvSpPr>
            <a:spLocks noGrp="1"/>
          </p:cNvSpPr>
          <p:nvPr>
            <p:ph type="ftr" sz="quarter" idx="11"/>
          </p:nvPr>
        </p:nvSpPr>
        <p:spPr/>
        <p:txBody>
          <a:bodyPr/>
          <a:lstStyle/>
          <a:p>
            <a:endParaRPr kumimoji="1" lang="zh-TW" altLang="en-US"/>
          </a:p>
        </p:txBody>
      </p:sp>
      <p:sp>
        <p:nvSpPr>
          <p:cNvPr id="7" name="投影片編號版面配置區 6">
            <a:extLst>
              <a:ext uri="{FF2B5EF4-FFF2-40B4-BE49-F238E27FC236}">
                <a16:creationId xmlns:a16="http://schemas.microsoft.com/office/drawing/2014/main" id="{A29EB04F-1416-304D-BA14-F0ECBC448DE8}"/>
              </a:ext>
            </a:extLst>
          </p:cNvPr>
          <p:cNvSpPr>
            <a:spLocks noGrp="1"/>
          </p:cNvSpPr>
          <p:nvPr>
            <p:ph type="sldNum" sz="quarter" idx="12"/>
          </p:nvPr>
        </p:nvSpPr>
        <p:spPr/>
        <p:txBody>
          <a:bodyPr/>
          <a:lstStyle/>
          <a:p>
            <a:fld id="{70CCEE11-ED14-124A-A67C-225DB931776F}" type="slidenum">
              <a:rPr kumimoji="1" lang="zh-TW" altLang="en-US" smtClean="0"/>
              <a:t>‹#›</a:t>
            </a:fld>
            <a:endParaRPr kumimoji="1" lang="zh-TW" altLang="en-US"/>
          </a:p>
        </p:txBody>
      </p:sp>
    </p:spTree>
    <p:extLst>
      <p:ext uri="{BB962C8B-B14F-4D97-AF65-F5344CB8AC3E}">
        <p14:creationId xmlns:p14="http://schemas.microsoft.com/office/powerpoint/2010/main" val="2695921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A1128237-B037-7C45-AD68-61CC8F93EB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TW" altLang="en-US"/>
              <a:t>按一下以編輯母片標題樣式</a:t>
            </a:r>
          </a:p>
        </p:txBody>
      </p:sp>
      <p:sp>
        <p:nvSpPr>
          <p:cNvPr id="3" name="文字版面配置區 2">
            <a:extLst>
              <a:ext uri="{FF2B5EF4-FFF2-40B4-BE49-F238E27FC236}">
                <a16:creationId xmlns:a16="http://schemas.microsoft.com/office/drawing/2014/main" id="{FDCDC64F-BBE5-7041-B6CF-7C5F3EAE4C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zh-TW" altLang="en-US"/>
              <a:t>按一下以編輯母片文字樣式</a:t>
            </a:r>
          </a:p>
          <a:p>
            <a:pPr lvl="1"/>
            <a:r>
              <a:rPr kumimoji="1" lang="zh-TW" altLang="en-US"/>
              <a:t>第二層</a:t>
            </a:r>
          </a:p>
          <a:p>
            <a:pPr lvl="2"/>
            <a:r>
              <a:rPr kumimoji="1" lang="zh-TW" altLang="en-US"/>
              <a:t>第三層</a:t>
            </a:r>
          </a:p>
          <a:p>
            <a:pPr lvl="3"/>
            <a:r>
              <a:rPr kumimoji="1" lang="zh-TW" altLang="en-US"/>
              <a:t>第四層</a:t>
            </a:r>
          </a:p>
          <a:p>
            <a:pPr lvl="4"/>
            <a:r>
              <a:rPr kumimoji="1" lang="zh-TW" altLang="en-US"/>
              <a:t>第五層</a:t>
            </a:r>
          </a:p>
        </p:txBody>
      </p:sp>
      <p:sp>
        <p:nvSpPr>
          <p:cNvPr id="4" name="日期版面配置區 3">
            <a:extLst>
              <a:ext uri="{FF2B5EF4-FFF2-40B4-BE49-F238E27FC236}">
                <a16:creationId xmlns:a16="http://schemas.microsoft.com/office/drawing/2014/main" id="{4E136D63-447C-584A-9D0E-E116FAF43A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98C911-ADDF-4E09-9395-2F6A36C6F81B}" type="datetime1">
              <a:rPr kumimoji="1" lang="zh-TW" altLang="en-US" smtClean="0"/>
              <a:t>2021/9/28</a:t>
            </a:fld>
            <a:endParaRPr kumimoji="1" lang="zh-TW" altLang="en-US"/>
          </a:p>
        </p:txBody>
      </p:sp>
      <p:sp>
        <p:nvSpPr>
          <p:cNvPr id="5" name="頁尾版面配置區 4">
            <a:extLst>
              <a:ext uri="{FF2B5EF4-FFF2-40B4-BE49-F238E27FC236}">
                <a16:creationId xmlns:a16="http://schemas.microsoft.com/office/drawing/2014/main" id="{4031542E-963E-1D43-8B68-2712046724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TW" altLang="en-US"/>
          </a:p>
        </p:txBody>
      </p:sp>
      <p:sp>
        <p:nvSpPr>
          <p:cNvPr id="6" name="投影片編號版面配置區 5">
            <a:extLst>
              <a:ext uri="{FF2B5EF4-FFF2-40B4-BE49-F238E27FC236}">
                <a16:creationId xmlns:a16="http://schemas.microsoft.com/office/drawing/2014/main" id="{350D0767-587E-1145-8C20-DBA900DA4A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CCEE11-ED14-124A-A67C-225DB931776F}" type="slidenum">
              <a:rPr kumimoji="1" lang="zh-TW" altLang="en-US" smtClean="0"/>
              <a:t>‹#›</a:t>
            </a:fld>
            <a:endParaRPr kumimoji="1" lang="zh-TW" altLang="en-US"/>
          </a:p>
        </p:txBody>
      </p:sp>
    </p:spTree>
    <p:extLst>
      <p:ext uri="{BB962C8B-B14F-4D97-AF65-F5344CB8AC3E}">
        <p14:creationId xmlns:p14="http://schemas.microsoft.com/office/powerpoint/2010/main" val="6522711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矩形: 圓角 30">
            <a:extLst>
              <a:ext uri="{FF2B5EF4-FFF2-40B4-BE49-F238E27FC236}">
                <a16:creationId xmlns:a16="http://schemas.microsoft.com/office/drawing/2014/main" id="{62133940-C822-4DD2-B74C-2E2A0DC0B257}"/>
              </a:ext>
            </a:extLst>
          </p:cNvPr>
          <p:cNvSpPr/>
          <p:nvPr/>
        </p:nvSpPr>
        <p:spPr>
          <a:xfrm>
            <a:off x="1714202" y="946730"/>
            <a:ext cx="8779368" cy="2894994"/>
          </a:xfrm>
          <a:prstGeom prst="roundRect">
            <a:avLst>
              <a:gd name="adj" fmla="val 8764"/>
            </a:avLst>
          </a:prstGeom>
          <a:solidFill>
            <a:schemeClr val="bg1">
              <a:lumMod val="9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1350" dirty="0">
              <a:latin typeface="微軟正黑體" panose="020B0604030504040204" pitchFamily="34" charset="-120"/>
              <a:ea typeface="微軟正黑體" panose="020B0604030504040204" pitchFamily="34" charset="-120"/>
            </a:endParaRPr>
          </a:p>
        </p:txBody>
      </p:sp>
      <p:sp>
        <p:nvSpPr>
          <p:cNvPr id="33" name="文字方塊 32">
            <a:extLst>
              <a:ext uri="{FF2B5EF4-FFF2-40B4-BE49-F238E27FC236}">
                <a16:creationId xmlns:a16="http://schemas.microsoft.com/office/drawing/2014/main" id="{619FCC50-E003-4970-A383-87CBBAB4EA6A}"/>
              </a:ext>
            </a:extLst>
          </p:cNvPr>
          <p:cNvSpPr txBox="1"/>
          <p:nvPr/>
        </p:nvSpPr>
        <p:spPr>
          <a:xfrm>
            <a:off x="2483514" y="1213094"/>
            <a:ext cx="7196363" cy="300082"/>
          </a:xfrm>
          <a:prstGeom prst="rect">
            <a:avLst/>
          </a:prstGeom>
          <a:noFill/>
          <a:ln w="19050">
            <a:noFill/>
          </a:ln>
        </p:spPr>
        <p:txBody>
          <a:bodyPr wrap="square" rtlCol="0">
            <a:spAutoFit/>
          </a:bodyPr>
          <a:lstStyle/>
          <a:p>
            <a:r>
              <a:rPr lang="zh-TW" altLang="en-US" sz="1350" dirty="0">
                <a:latin typeface="微軟正黑體" panose="020B0604030504040204" pitchFamily="34" charset="-120"/>
                <a:ea typeface="微軟正黑體" panose="020B0604030504040204" pitchFamily="34" charset="-120"/>
              </a:rPr>
              <a:t>題目：從自動化接管後速度感知對駕駛行為之影響</a:t>
            </a:r>
          </a:p>
        </p:txBody>
      </p:sp>
      <p:grpSp>
        <p:nvGrpSpPr>
          <p:cNvPr id="46" name="群組 45">
            <a:extLst>
              <a:ext uri="{FF2B5EF4-FFF2-40B4-BE49-F238E27FC236}">
                <a16:creationId xmlns:a16="http://schemas.microsoft.com/office/drawing/2014/main" id="{DA99895A-70CB-4B4D-9BAF-75C5F0F145FD}"/>
              </a:ext>
            </a:extLst>
          </p:cNvPr>
          <p:cNvGrpSpPr/>
          <p:nvPr/>
        </p:nvGrpSpPr>
        <p:grpSpPr>
          <a:xfrm>
            <a:off x="1846648" y="1589809"/>
            <a:ext cx="8498707" cy="2178271"/>
            <a:chOff x="424667" y="1820023"/>
            <a:chExt cx="11331609" cy="2904361"/>
          </a:xfrm>
        </p:grpSpPr>
        <p:grpSp>
          <p:nvGrpSpPr>
            <p:cNvPr id="60" name="群組 59">
              <a:extLst>
                <a:ext uri="{FF2B5EF4-FFF2-40B4-BE49-F238E27FC236}">
                  <a16:creationId xmlns:a16="http://schemas.microsoft.com/office/drawing/2014/main" id="{8B5B7C41-EE3B-41A1-975C-8177DAD7125E}"/>
                </a:ext>
              </a:extLst>
            </p:cNvPr>
            <p:cNvGrpSpPr/>
            <p:nvPr/>
          </p:nvGrpSpPr>
          <p:grpSpPr>
            <a:xfrm>
              <a:off x="2601797" y="1820023"/>
              <a:ext cx="9154479" cy="2904361"/>
              <a:chOff x="2045615" y="1677970"/>
              <a:chExt cx="9604876" cy="2904361"/>
            </a:xfrm>
          </p:grpSpPr>
          <p:sp>
            <p:nvSpPr>
              <p:cNvPr id="2" name="矩形 1">
                <a:extLst>
                  <a:ext uri="{FF2B5EF4-FFF2-40B4-BE49-F238E27FC236}">
                    <a16:creationId xmlns:a16="http://schemas.microsoft.com/office/drawing/2014/main" id="{B2BB16EA-91DC-4896-8A81-6C0CC4C2325E}"/>
                  </a:ext>
                </a:extLst>
              </p:cNvPr>
              <p:cNvSpPr/>
              <p:nvPr/>
            </p:nvSpPr>
            <p:spPr>
              <a:xfrm>
                <a:off x="2045616" y="1677971"/>
                <a:ext cx="1743959" cy="848413"/>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TW" altLang="en-US" sz="1350" dirty="0">
                    <a:solidFill>
                      <a:schemeClr val="tx1"/>
                    </a:solidFill>
                    <a:latin typeface="微軟正黑體" panose="020B0604030504040204" pitchFamily="34" charset="-120"/>
                    <a:ea typeface="微軟正黑體" panose="020B0604030504040204" pitchFamily="34" charset="-120"/>
                  </a:rPr>
                  <a:t>全手動駕駛</a:t>
                </a:r>
                <a:r>
                  <a:rPr lang="en-US" altLang="zh-TW" sz="1350" dirty="0">
                    <a:solidFill>
                      <a:schemeClr val="tx1"/>
                    </a:solidFill>
                    <a:latin typeface="微軟正黑體" panose="020B0604030504040204" pitchFamily="34" charset="-120"/>
                    <a:ea typeface="微軟正黑體" panose="020B0604030504040204" pitchFamily="34" charset="-120"/>
                  </a:rPr>
                  <a:t>(FM)</a:t>
                </a:r>
              </a:p>
            </p:txBody>
          </p:sp>
          <p:sp>
            <p:nvSpPr>
              <p:cNvPr id="3" name="矩形 2">
                <a:extLst>
                  <a:ext uri="{FF2B5EF4-FFF2-40B4-BE49-F238E27FC236}">
                    <a16:creationId xmlns:a16="http://schemas.microsoft.com/office/drawing/2014/main" id="{5D3E06CC-0E24-4D85-9D26-ADF814B94E73}"/>
                  </a:ext>
                </a:extLst>
              </p:cNvPr>
              <p:cNvSpPr/>
              <p:nvPr/>
            </p:nvSpPr>
            <p:spPr>
              <a:xfrm>
                <a:off x="2045615" y="2876746"/>
                <a:ext cx="1743959" cy="848413"/>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TW" altLang="en-US" sz="1350" dirty="0">
                    <a:solidFill>
                      <a:schemeClr val="tx1"/>
                    </a:solidFill>
                    <a:latin typeface="微軟正黑體" panose="020B0604030504040204" pitchFamily="34" charset="-120"/>
                    <a:ea typeface="微軟正黑體" panose="020B0604030504040204" pitchFamily="34" charset="-120"/>
                  </a:rPr>
                  <a:t>部分自動駕駛</a:t>
                </a:r>
                <a:r>
                  <a:rPr lang="en-US" altLang="zh-TW" sz="1350" dirty="0">
                    <a:solidFill>
                      <a:schemeClr val="tx1"/>
                    </a:solidFill>
                    <a:latin typeface="微軟正黑體" panose="020B0604030504040204" pitchFamily="34" charset="-120"/>
                    <a:ea typeface="微軟正黑體" panose="020B0604030504040204" pitchFamily="34" charset="-120"/>
                  </a:rPr>
                  <a:t>(AM)</a:t>
                </a:r>
              </a:p>
            </p:txBody>
          </p:sp>
          <p:grpSp>
            <p:nvGrpSpPr>
              <p:cNvPr id="10" name="群組 9">
                <a:extLst>
                  <a:ext uri="{FF2B5EF4-FFF2-40B4-BE49-F238E27FC236}">
                    <a16:creationId xmlns:a16="http://schemas.microsoft.com/office/drawing/2014/main" id="{89578CA5-B15A-41F5-895D-A325A3D0773A}"/>
                  </a:ext>
                </a:extLst>
              </p:cNvPr>
              <p:cNvGrpSpPr/>
              <p:nvPr/>
            </p:nvGrpSpPr>
            <p:grpSpPr>
              <a:xfrm>
                <a:off x="3789575" y="2096345"/>
                <a:ext cx="2168162" cy="1221222"/>
                <a:chOff x="1932498" y="2092751"/>
                <a:chExt cx="2168162" cy="1221222"/>
              </a:xfrm>
            </p:grpSpPr>
            <p:cxnSp>
              <p:nvCxnSpPr>
                <p:cNvPr id="5" name="直線接點 4">
                  <a:extLst>
                    <a:ext uri="{FF2B5EF4-FFF2-40B4-BE49-F238E27FC236}">
                      <a16:creationId xmlns:a16="http://schemas.microsoft.com/office/drawing/2014/main" id="{09494449-7B11-49F8-AA98-7493B3BEE175}"/>
                    </a:ext>
                  </a:extLst>
                </p:cNvPr>
                <p:cNvCxnSpPr>
                  <a:cxnSpLocks/>
                  <a:stCxn id="2" idx="3"/>
                </p:cNvCxnSpPr>
                <p:nvPr/>
              </p:nvCxnSpPr>
              <p:spPr>
                <a:xfrm flipV="1">
                  <a:off x="1932498" y="2092752"/>
                  <a:ext cx="2168162" cy="58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直線接點 5">
                  <a:extLst>
                    <a:ext uri="{FF2B5EF4-FFF2-40B4-BE49-F238E27FC236}">
                      <a16:creationId xmlns:a16="http://schemas.microsoft.com/office/drawing/2014/main" id="{3AF43BC9-0D4D-439E-A7F6-5E934E4B3248}"/>
                    </a:ext>
                  </a:extLst>
                </p:cNvPr>
                <p:cNvCxnSpPr>
                  <a:cxnSpLocks/>
                </p:cNvCxnSpPr>
                <p:nvPr/>
              </p:nvCxnSpPr>
              <p:spPr>
                <a:xfrm flipV="1">
                  <a:off x="3629320" y="3300953"/>
                  <a:ext cx="471340" cy="1302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接點 7">
                  <a:extLst>
                    <a:ext uri="{FF2B5EF4-FFF2-40B4-BE49-F238E27FC236}">
                      <a16:creationId xmlns:a16="http://schemas.microsoft.com/office/drawing/2014/main" id="{EF90699A-8E82-48C1-8923-874D716284C2}"/>
                    </a:ext>
                  </a:extLst>
                </p:cNvPr>
                <p:cNvCxnSpPr>
                  <a:cxnSpLocks/>
                </p:cNvCxnSpPr>
                <p:nvPr/>
              </p:nvCxnSpPr>
              <p:spPr>
                <a:xfrm>
                  <a:off x="4090769" y="2092751"/>
                  <a:ext cx="0" cy="121762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4" name="群組 23">
                <a:extLst>
                  <a:ext uri="{FF2B5EF4-FFF2-40B4-BE49-F238E27FC236}">
                    <a16:creationId xmlns:a16="http://schemas.microsoft.com/office/drawing/2014/main" id="{330B2DEB-14D1-4ACB-A7E1-A9A5F5C67345}"/>
                  </a:ext>
                </a:extLst>
              </p:cNvPr>
              <p:cNvGrpSpPr/>
              <p:nvPr/>
            </p:nvGrpSpPr>
            <p:grpSpPr>
              <a:xfrm>
                <a:off x="4260914" y="2829615"/>
                <a:ext cx="1225483" cy="1752716"/>
                <a:chOff x="4260914" y="2829615"/>
                <a:chExt cx="1225483" cy="1752716"/>
              </a:xfrm>
            </p:grpSpPr>
            <p:sp>
              <p:nvSpPr>
                <p:cNvPr id="12" name="矩形 11">
                  <a:extLst>
                    <a:ext uri="{FF2B5EF4-FFF2-40B4-BE49-F238E27FC236}">
                      <a16:creationId xmlns:a16="http://schemas.microsoft.com/office/drawing/2014/main" id="{C411921A-FD93-45E1-8FE0-BF647995C233}"/>
                    </a:ext>
                  </a:extLst>
                </p:cNvPr>
                <p:cNvSpPr/>
                <p:nvPr/>
              </p:nvSpPr>
              <p:spPr>
                <a:xfrm>
                  <a:off x="4260914" y="2829615"/>
                  <a:ext cx="1225483" cy="1752716"/>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TW" sz="1350" dirty="0">
                    <a:solidFill>
                      <a:schemeClr val="tx1"/>
                    </a:solidFill>
                    <a:latin typeface="微軟正黑體" panose="020B0604030504040204" pitchFamily="34" charset="-120"/>
                    <a:ea typeface="微軟正黑體" panose="020B0604030504040204" pitchFamily="34" charset="-120"/>
                  </a:endParaRPr>
                </a:p>
              </p:txBody>
            </p:sp>
            <p:sp>
              <p:nvSpPr>
                <p:cNvPr id="17" name="文字方塊 16">
                  <a:extLst>
                    <a:ext uri="{FF2B5EF4-FFF2-40B4-BE49-F238E27FC236}">
                      <a16:creationId xmlns:a16="http://schemas.microsoft.com/office/drawing/2014/main" id="{E5DC8190-A789-4CC8-A92B-CE2CB97789B4}"/>
                    </a:ext>
                  </a:extLst>
                </p:cNvPr>
                <p:cNvSpPr txBox="1"/>
                <p:nvPr/>
              </p:nvSpPr>
              <p:spPr>
                <a:xfrm>
                  <a:off x="4260915" y="2944642"/>
                  <a:ext cx="1225482" cy="400109"/>
                </a:xfrm>
                <a:prstGeom prst="rect">
                  <a:avLst/>
                </a:prstGeom>
                <a:noFill/>
                <a:ln w="19050">
                  <a:noFill/>
                </a:ln>
              </p:spPr>
              <p:txBody>
                <a:bodyPr wrap="square" rtlCol="0">
                  <a:spAutoFit/>
                </a:bodyPr>
                <a:lstStyle/>
                <a:p>
                  <a:r>
                    <a:rPr lang="zh-TW" altLang="en-US" sz="1350" dirty="0">
                      <a:latin typeface="微軟正黑體" panose="020B0604030504040204" pitchFamily="34" charset="-120"/>
                      <a:ea typeface="微軟正黑體" panose="020B0604030504040204" pitchFamily="34" charset="-120"/>
                    </a:rPr>
                    <a:t>接管任務</a:t>
                  </a:r>
                </a:p>
              </p:txBody>
            </p:sp>
            <p:sp>
              <p:nvSpPr>
                <p:cNvPr id="18" name="文字方塊 17">
                  <a:extLst>
                    <a:ext uri="{FF2B5EF4-FFF2-40B4-BE49-F238E27FC236}">
                      <a16:creationId xmlns:a16="http://schemas.microsoft.com/office/drawing/2014/main" id="{D1BF0363-7C7E-4A2B-8377-12C55F3E449E}"/>
                    </a:ext>
                  </a:extLst>
                </p:cNvPr>
                <p:cNvSpPr txBox="1"/>
                <p:nvPr/>
              </p:nvSpPr>
              <p:spPr>
                <a:xfrm>
                  <a:off x="4357992" y="3428270"/>
                  <a:ext cx="1031132" cy="954108"/>
                </a:xfrm>
                <a:prstGeom prst="rect">
                  <a:avLst/>
                </a:prstGeom>
                <a:noFill/>
                <a:ln w="19050">
                  <a:solidFill>
                    <a:schemeClr val="tx1"/>
                  </a:solidFill>
                </a:ln>
              </p:spPr>
              <p:txBody>
                <a:bodyPr wrap="square" rtlCol="0">
                  <a:spAutoFit/>
                </a:bodyPr>
                <a:lstStyle/>
                <a:p>
                  <a:pPr algn="ctr"/>
                  <a:r>
                    <a:rPr lang="zh-TW" altLang="en-US" sz="1350" dirty="0">
                      <a:latin typeface="微軟正黑體" panose="020B0604030504040204" pitchFamily="34" charset="-120"/>
                      <a:ea typeface="微軟正黑體" panose="020B0604030504040204" pitchFamily="34" charset="-120"/>
                    </a:rPr>
                    <a:t>快到慢</a:t>
                  </a:r>
                  <a:endParaRPr lang="en-US" altLang="zh-TW" sz="1350" dirty="0">
                    <a:latin typeface="微軟正黑體" panose="020B0604030504040204" pitchFamily="34" charset="-120"/>
                    <a:ea typeface="微軟正黑體" panose="020B0604030504040204" pitchFamily="34" charset="-120"/>
                  </a:endParaRPr>
                </a:p>
                <a:p>
                  <a:pPr algn="ctr"/>
                  <a:endParaRPr lang="en-US" altLang="zh-TW" sz="1350" dirty="0">
                    <a:latin typeface="微軟正黑體" panose="020B0604030504040204" pitchFamily="34" charset="-120"/>
                    <a:ea typeface="微軟正黑體" panose="020B0604030504040204" pitchFamily="34" charset="-120"/>
                  </a:endParaRPr>
                </a:p>
                <a:p>
                  <a:pPr algn="ctr"/>
                  <a:r>
                    <a:rPr lang="zh-TW" altLang="en-US" sz="1350" dirty="0">
                      <a:latin typeface="微軟正黑體" panose="020B0604030504040204" pitchFamily="34" charset="-120"/>
                      <a:ea typeface="微軟正黑體" panose="020B0604030504040204" pitchFamily="34" charset="-120"/>
                    </a:rPr>
                    <a:t>慢到快</a:t>
                  </a:r>
                </a:p>
              </p:txBody>
            </p:sp>
          </p:grpSp>
          <p:cxnSp>
            <p:nvCxnSpPr>
              <p:cNvPr id="22" name="直線單箭頭接點 21">
                <a:extLst>
                  <a:ext uri="{FF2B5EF4-FFF2-40B4-BE49-F238E27FC236}">
                    <a16:creationId xmlns:a16="http://schemas.microsoft.com/office/drawing/2014/main" id="{C500D278-9887-42DE-9533-0216703683D4}"/>
                  </a:ext>
                </a:extLst>
              </p:cNvPr>
              <p:cNvCxnSpPr>
                <a:stCxn id="3" idx="3"/>
              </p:cNvCxnSpPr>
              <p:nvPr/>
            </p:nvCxnSpPr>
            <p:spPr>
              <a:xfrm flipV="1">
                <a:off x="3789574" y="3300952"/>
                <a:ext cx="471340" cy="1"/>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3" name="直線單箭頭接點 22">
                <a:extLst>
                  <a:ext uri="{FF2B5EF4-FFF2-40B4-BE49-F238E27FC236}">
                    <a16:creationId xmlns:a16="http://schemas.microsoft.com/office/drawing/2014/main" id="{746AAB44-5602-46FE-B613-F87902CA5332}"/>
                  </a:ext>
                </a:extLst>
              </p:cNvPr>
              <p:cNvCxnSpPr/>
              <p:nvPr/>
            </p:nvCxnSpPr>
            <p:spPr>
              <a:xfrm flipV="1">
                <a:off x="5946002" y="2695969"/>
                <a:ext cx="471340" cy="1"/>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grpSp>
            <p:nvGrpSpPr>
              <p:cNvPr id="25" name="群組 24">
                <a:extLst>
                  <a:ext uri="{FF2B5EF4-FFF2-40B4-BE49-F238E27FC236}">
                    <a16:creationId xmlns:a16="http://schemas.microsoft.com/office/drawing/2014/main" id="{04E0DC95-A29F-4487-86B8-5BCD2C9663B1}"/>
                  </a:ext>
                </a:extLst>
              </p:cNvPr>
              <p:cNvGrpSpPr/>
              <p:nvPr/>
            </p:nvGrpSpPr>
            <p:grpSpPr>
              <a:xfrm>
                <a:off x="6429076" y="1819611"/>
                <a:ext cx="1225483" cy="1752716"/>
                <a:chOff x="4260914" y="2829615"/>
                <a:chExt cx="1225483" cy="1752716"/>
              </a:xfrm>
            </p:grpSpPr>
            <p:sp>
              <p:nvSpPr>
                <p:cNvPr id="26" name="矩形 25">
                  <a:extLst>
                    <a:ext uri="{FF2B5EF4-FFF2-40B4-BE49-F238E27FC236}">
                      <a16:creationId xmlns:a16="http://schemas.microsoft.com/office/drawing/2014/main" id="{3FC59B9B-EA3C-4A34-AABB-43E3854A9D04}"/>
                    </a:ext>
                  </a:extLst>
                </p:cNvPr>
                <p:cNvSpPr/>
                <p:nvPr/>
              </p:nvSpPr>
              <p:spPr>
                <a:xfrm>
                  <a:off x="4260914" y="2829615"/>
                  <a:ext cx="1225483" cy="1752716"/>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TW" sz="1350" dirty="0">
                    <a:solidFill>
                      <a:schemeClr val="tx1"/>
                    </a:solidFill>
                    <a:latin typeface="微軟正黑體" panose="020B0604030504040204" pitchFamily="34" charset="-120"/>
                    <a:ea typeface="微軟正黑體" panose="020B0604030504040204" pitchFamily="34" charset="-120"/>
                  </a:endParaRPr>
                </a:p>
              </p:txBody>
            </p:sp>
            <p:sp>
              <p:nvSpPr>
                <p:cNvPr id="27" name="文字方塊 26">
                  <a:extLst>
                    <a:ext uri="{FF2B5EF4-FFF2-40B4-BE49-F238E27FC236}">
                      <a16:creationId xmlns:a16="http://schemas.microsoft.com/office/drawing/2014/main" id="{D150D495-0A8B-4095-9050-67CCC3AB1FFD}"/>
                    </a:ext>
                  </a:extLst>
                </p:cNvPr>
                <p:cNvSpPr txBox="1"/>
                <p:nvPr/>
              </p:nvSpPr>
              <p:spPr>
                <a:xfrm>
                  <a:off x="4260915" y="2944642"/>
                  <a:ext cx="1225482" cy="400109"/>
                </a:xfrm>
                <a:prstGeom prst="rect">
                  <a:avLst/>
                </a:prstGeom>
                <a:noFill/>
                <a:ln w="19050">
                  <a:noFill/>
                </a:ln>
              </p:spPr>
              <p:txBody>
                <a:bodyPr wrap="square" rtlCol="0">
                  <a:spAutoFit/>
                </a:bodyPr>
                <a:lstStyle/>
                <a:p>
                  <a:pPr algn="ctr"/>
                  <a:r>
                    <a:rPr lang="zh-TW" altLang="en-US" sz="1350" dirty="0">
                      <a:latin typeface="微軟正黑體" panose="020B0604030504040204" pitchFamily="34" charset="-120"/>
                      <a:ea typeface="微軟正黑體" panose="020B0604030504040204" pitchFamily="34" charset="-120"/>
                    </a:rPr>
                    <a:t>環境</a:t>
                  </a:r>
                </a:p>
              </p:txBody>
            </p:sp>
            <p:sp>
              <p:nvSpPr>
                <p:cNvPr id="28" name="文字方塊 27">
                  <a:extLst>
                    <a:ext uri="{FF2B5EF4-FFF2-40B4-BE49-F238E27FC236}">
                      <a16:creationId xmlns:a16="http://schemas.microsoft.com/office/drawing/2014/main" id="{3C7357BD-AFCD-486A-965C-78658A7615A4}"/>
                    </a:ext>
                  </a:extLst>
                </p:cNvPr>
                <p:cNvSpPr txBox="1"/>
                <p:nvPr/>
              </p:nvSpPr>
              <p:spPr>
                <a:xfrm>
                  <a:off x="4357992" y="3428270"/>
                  <a:ext cx="1031132" cy="954108"/>
                </a:xfrm>
                <a:prstGeom prst="rect">
                  <a:avLst/>
                </a:prstGeom>
                <a:noFill/>
                <a:ln w="19050">
                  <a:solidFill>
                    <a:schemeClr val="tx1"/>
                  </a:solidFill>
                </a:ln>
              </p:spPr>
              <p:txBody>
                <a:bodyPr wrap="square" rtlCol="0">
                  <a:spAutoFit/>
                </a:bodyPr>
                <a:lstStyle/>
                <a:p>
                  <a:pPr algn="ctr"/>
                  <a:r>
                    <a:rPr lang="zh-TW" altLang="en-US" sz="1350" dirty="0">
                      <a:latin typeface="微軟正黑體" panose="020B0604030504040204" pitchFamily="34" charset="-120"/>
                      <a:ea typeface="微軟正黑體" panose="020B0604030504040204" pitchFamily="34" charset="-120"/>
                    </a:rPr>
                    <a:t>高負荷</a:t>
                  </a:r>
                  <a:endParaRPr lang="en-US" altLang="zh-TW" sz="1350" dirty="0">
                    <a:latin typeface="微軟正黑體" panose="020B0604030504040204" pitchFamily="34" charset="-120"/>
                    <a:ea typeface="微軟正黑體" panose="020B0604030504040204" pitchFamily="34" charset="-120"/>
                  </a:endParaRPr>
                </a:p>
                <a:p>
                  <a:pPr algn="ctr"/>
                  <a:endParaRPr lang="en-US" altLang="zh-TW" sz="1350" dirty="0">
                    <a:latin typeface="微軟正黑體" panose="020B0604030504040204" pitchFamily="34" charset="-120"/>
                    <a:ea typeface="微軟正黑體" panose="020B0604030504040204" pitchFamily="34" charset="-120"/>
                  </a:endParaRPr>
                </a:p>
                <a:p>
                  <a:pPr algn="ctr"/>
                  <a:r>
                    <a:rPr lang="zh-TW" altLang="en-US" sz="1350" dirty="0">
                      <a:latin typeface="微軟正黑體" panose="020B0604030504040204" pitchFamily="34" charset="-120"/>
                      <a:ea typeface="微軟正黑體" panose="020B0604030504040204" pitchFamily="34" charset="-120"/>
                    </a:rPr>
                    <a:t>低負荷</a:t>
                  </a:r>
                </a:p>
              </p:txBody>
            </p:sp>
          </p:grpSp>
          <p:sp>
            <p:nvSpPr>
              <p:cNvPr id="30" name="矩形 29">
                <a:extLst>
                  <a:ext uri="{FF2B5EF4-FFF2-40B4-BE49-F238E27FC236}">
                    <a16:creationId xmlns:a16="http://schemas.microsoft.com/office/drawing/2014/main" id="{29D00D29-6EFD-4702-8F8F-8B11663B207D}"/>
                  </a:ext>
                </a:extLst>
              </p:cNvPr>
              <p:cNvSpPr/>
              <p:nvPr/>
            </p:nvSpPr>
            <p:spPr>
              <a:xfrm>
                <a:off x="8402427" y="1677970"/>
                <a:ext cx="1356431" cy="549663"/>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TW" altLang="en-US" sz="1350" dirty="0">
                    <a:solidFill>
                      <a:schemeClr val="tx1"/>
                    </a:solidFill>
                    <a:latin typeface="微軟正黑體" panose="020B0604030504040204" pitchFamily="34" charset="-120"/>
                    <a:ea typeface="微軟正黑體" panose="020B0604030504040204" pitchFamily="34" charset="-120"/>
                  </a:rPr>
                  <a:t>心理負荷</a:t>
                </a:r>
                <a:endParaRPr lang="en-US" altLang="zh-TW" sz="1350" dirty="0">
                  <a:solidFill>
                    <a:schemeClr val="tx1"/>
                  </a:solidFill>
                  <a:latin typeface="微軟正黑體" panose="020B0604030504040204" pitchFamily="34" charset="-120"/>
                  <a:ea typeface="微軟正黑體" panose="020B0604030504040204" pitchFamily="34" charset="-120"/>
                </a:endParaRPr>
              </a:p>
            </p:txBody>
          </p:sp>
          <p:sp>
            <p:nvSpPr>
              <p:cNvPr id="32" name="矩形 31">
                <a:extLst>
                  <a:ext uri="{FF2B5EF4-FFF2-40B4-BE49-F238E27FC236}">
                    <a16:creationId xmlns:a16="http://schemas.microsoft.com/office/drawing/2014/main" id="{ACED33DD-ACAC-475C-8D2E-3F0F536507EB}"/>
                  </a:ext>
                </a:extLst>
              </p:cNvPr>
              <p:cNvSpPr/>
              <p:nvPr/>
            </p:nvSpPr>
            <p:spPr>
              <a:xfrm>
                <a:off x="8402427" y="3291659"/>
                <a:ext cx="1356431" cy="549663"/>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TW" altLang="en-US" sz="1350" dirty="0">
                    <a:solidFill>
                      <a:schemeClr val="tx1"/>
                    </a:solidFill>
                    <a:latin typeface="微軟正黑體" panose="020B0604030504040204" pitchFamily="34" charset="-120"/>
                    <a:ea typeface="微軟正黑體" panose="020B0604030504040204" pitchFamily="34" charset="-120"/>
                  </a:rPr>
                  <a:t>道路事件</a:t>
                </a:r>
                <a:endParaRPr lang="en-US" altLang="zh-TW" sz="1350" dirty="0">
                  <a:solidFill>
                    <a:schemeClr val="tx1"/>
                  </a:solidFill>
                  <a:latin typeface="微軟正黑體" panose="020B0604030504040204" pitchFamily="34" charset="-120"/>
                  <a:ea typeface="微軟正黑體" panose="020B0604030504040204" pitchFamily="34" charset="-120"/>
                </a:endParaRPr>
              </a:p>
            </p:txBody>
          </p:sp>
          <p:cxnSp>
            <p:nvCxnSpPr>
              <p:cNvPr id="37" name="直線單箭頭接點 36">
                <a:extLst>
                  <a:ext uri="{FF2B5EF4-FFF2-40B4-BE49-F238E27FC236}">
                    <a16:creationId xmlns:a16="http://schemas.microsoft.com/office/drawing/2014/main" id="{5A04B16F-E2E5-408E-9B5C-AD6754E1FF08}"/>
                  </a:ext>
                </a:extLst>
              </p:cNvPr>
              <p:cNvCxnSpPr>
                <a:cxnSpLocks/>
              </p:cNvCxnSpPr>
              <p:nvPr/>
            </p:nvCxnSpPr>
            <p:spPr>
              <a:xfrm flipV="1">
                <a:off x="9780182" y="3611133"/>
                <a:ext cx="492553" cy="9293"/>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40" name="矩形 39">
                <a:extLst>
                  <a:ext uri="{FF2B5EF4-FFF2-40B4-BE49-F238E27FC236}">
                    <a16:creationId xmlns:a16="http://schemas.microsoft.com/office/drawing/2014/main" id="{4BD8EECD-1D4B-415D-8E13-66AF6581C832}"/>
                  </a:ext>
                </a:extLst>
              </p:cNvPr>
              <p:cNvSpPr/>
              <p:nvPr/>
            </p:nvSpPr>
            <p:spPr>
              <a:xfrm>
                <a:off x="10294060" y="1677970"/>
                <a:ext cx="1356431" cy="549663"/>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TW" altLang="en-US" sz="1350" dirty="0">
                    <a:solidFill>
                      <a:schemeClr val="tx1"/>
                    </a:solidFill>
                    <a:latin typeface="微軟正黑體" panose="020B0604030504040204" pitchFamily="34" charset="-120"/>
                    <a:ea typeface="微軟正黑體" panose="020B0604030504040204" pitchFamily="34" charset="-120"/>
                  </a:rPr>
                  <a:t>主觀量表</a:t>
                </a:r>
                <a:endParaRPr lang="en-US" altLang="zh-TW" sz="1350" dirty="0">
                  <a:solidFill>
                    <a:schemeClr val="tx1"/>
                  </a:solidFill>
                  <a:latin typeface="微軟正黑體" panose="020B0604030504040204" pitchFamily="34" charset="-120"/>
                  <a:ea typeface="微軟正黑體" panose="020B0604030504040204" pitchFamily="34" charset="-120"/>
                </a:endParaRPr>
              </a:p>
            </p:txBody>
          </p:sp>
          <p:sp>
            <p:nvSpPr>
              <p:cNvPr id="42" name="矩形 41">
                <a:extLst>
                  <a:ext uri="{FF2B5EF4-FFF2-40B4-BE49-F238E27FC236}">
                    <a16:creationId xmlns:a16="http://schemas.microsoft.com/office/drawing/2014/main" id="{CB6E568A-FD9C-460B-BFF9-56F621C8783A}"/>
                  </a:ext>
                </a:extLst>
              </p:cNvPr>
              <p:cNvSpPr/>
              <p:nvPr/>
            </p:nvSpPr>
            <p:spPr>
              <a:xfrm>
                <a:off x="10294059" y="3300952"/>
                <a:ext cx="1356431" cy="549663"/>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TW" altLang="en-US" sz="1350" dirty="0">
                    <a:solidFill>
                      <a:schemeClr val="tx1"/>
                    </a:solidFill>
                    <a:latin typeface="微軟正黑體" panose="020B0604030504040204" pitchFamily="34" charset="-120"/>
                    <a:ea typeface="微軟正黑體" panose="020B0604030504040204" pitchFamily="34" charset="-120"/>
                  </a:rPr>
                  <a:t>駕駛績效</a:t>
                </a:r>
                <a:endParaRPr lang="en-US" altLang="zh-TW" sz="1350" dirty="0">
                  <a:solidFill>
                    <a:schemeClr val="tx1"/>
                  </a:solidFill>
                  <a:latin typeface="微軟正黑體" panose="020B0604030504040204" pitchFamily="34" charset="-120"/>
                  <a:ea typeface="微軟正黑體" panose="020B0604030504040204" pitchFamily="34" charset="-120"/>
                </a:endParaRPr>
              </a:p>
            </p:txBody>
          </p:sp>
          <p:grpSp>
            <p:nvGrpSpPr>
              <p:cNvPr id="56" name="群組 55">
                <a:extLst>
                  <a:ext uri="{FF2B5EF4-FFF2-40B4-BE49-F238E27FC236}">
                    <a16:creationId xmlns:a16="http://schemas.microsoft.com/office/drawing/2014/main" id="{B6FF37A4-56B8-4D3D-93E1-312A42AC9E28}"/>
                  </a:ext>
                </a:extLst>
              </p:cNvPr>
              <p:cNvGrpSpPr/>
              <p:nvPr/>
            </p:nvGrpSpPr>
            <p:grpSpPr>
              <a:xfrm>
                <a:off x="8125897" y="1952801"/>
                <a:ext cx="286258" cy="1622982"/>
                <a:chOff x="8125897" y="1952801"/>
                <a:chExt cx="286258" cy="1622982"/>
              </a:xfrm>
            </p:grpSpPr>
            <p:cxnSp>
              <p:nvCxnSpPr>
                <p:cNvPr id="29" name="直線單箭頭接點 28">
                  <a:extLst>
                    <a:ext uri="{FF2B5EF4-FFF2-40B4-BE49-F238E27FC236}">
                      <a16:creationId xmlns:a16="http://schemas.microsoft.com/office/drawing/2014/main" id="{9D9F1CB2-9E0B-4259-A11D-790576A68424}"/>
                    </a:ext>
                  </a:extLst>
                </p:cNvPr>
                <p:cNvCxnSpPr>
                  <a:cxnSpLocks/>
                  <a:endCxn id="30" idx="1"/>
                </p:cNvCxnSpPr>
                <p:nvPr/>
              </p:nvCxnSpPr>
              <p:spPr>
                <a:xfrm>
                  <a:off x="8125897" y="1952802"/>
                  <a:ext cx="276530"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47" name="直線接點 46">
                  <a:extLst>
                    <a:ext uri="{FF2B5EF4-FFF2-40B4-BE49-F238E27FC236}">
                      <a16:creationId xmlns:a16="http://schemas.microsoft.com/office/drawing/2014/main" id="{BF84FB48-EF98-418F-BB4D-C8167CC50B64}"/>
                    </a:ext>
                  </a:extLst>
                </p:cNvPr>
                <p:cNvCxnSpPr>
                  <a:cxnSpLocks/>
                </p:cNvCxnSpPr>
                <p:nvPr/>
              </p:nvCxnSpPr>
              <p:spPr>
                <a:xfrm>
                  <a:off x="8125899" y="1952801"/>
                  <a:ext cx="9726" cy="1622982"/>
                </a:xfrm>
                <a:prstGeom prst="line">
                  <a:avLst/>
                </a:prstGeom>
                <a:ln w="19050"/>
              </p:spPr>
              <p:style>
                <a:lnRef idx="1">
                  <a:schemeClr val="dk1"/>
                </a:lnRef>
                <a:fillRef idx="0">
                  <a:schemeClr val="dk1"/>
                </a:fillRef>
                <a:effectRef idx="0">
                  <a:schemeClr val="dk1"/>
                </a:effectRef>
                <a:fontRef idx="minor">
                  <a:schemeClr val="tx1"/>
                </a:fontRef>
              </p:style>
            </p:cxnSp>
            <p:cxnSp>
              <p:nvCxnSpPr>
                <p:cNvPr id="49" name="直線單箭頭接點 48">
                  <a:extLst>
                    <a:ext uri="{FF2B5EF4-FFF2-40B4-BE49-F238E27FC236}">
                      <a16:creationId xmlns:a16="http://schemas.microsoft.com/office/drawing/2014/main" id="{73A1AFA2-3DB8-448B-BF78-2753328957BE}"/>
                    </a:ext>
                  </a:extLst>
                </p:cNvPr>
                <p:cNvCxnSpPr>
                  <a:cxnSpLocks/>
                </p:cNvCxnSpPr>
                <p:nvPr/>
              </p:nvCxnSpPr>
              <p:spPr>
                <a:xfrm>
                  <a:off x="8135625" y="3566490"/>
                  <a:ext cx="276530"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grpSp>
          <p:cxnSp>
            <p:nvCxnSpPr>
              <p:cNvPr id="57" name="直線接點 56">
                <a:extLst>
                  <a:ext uri="{FF2B5EF4-FFF2-40B4-BE49-F238E27FC236}">
                    <a16:creationId xmlns:a16="http://schemas.microsoft.com/office/drawing/2014/main" id="{64509164-A994-4959-8062-D06852632233}"/>
                  </a:ext>
                </a:extLst>
              </p:cNvPr>
              <p:cNvCxnSpPr>
                <a:cxnSpLocks/>
              </p:cNvCxnSpPr>
              <p:nvPr/>
            </p:nvCxnSpPr>
            <p:spPr>
              <a:xfrm flipV="1">
                <a:off x="7654362" y="2729515"/>
                <a:ext cx="471340" cy="1302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直線單箭頭接點 58">
                <a:extLst>
                  <a:ext uri="{FF2B5EF4-FFF2-40B4-BE49-F238E27FC236}">
                    <a16:creationId xmlns:a16="http://schemas.microsoft.com/office/drawing/2014/main" id="{50E6D41E-9EE5-4308-9F50-73FED65E1CAA}"/>
                  </a:ext>
                </a:extLst>
              </p:cNvPr>
              <p:cNvCxnSpPr>
                <a:cxnSpLocks/>
              </p:cNvCxnSpPr>
              <p:nvPr/>
            </p:nvCxnSpPr>
            <p:spPr>
              <a:xfrm flipV="1">
                <a:off x="9758858" y="1952801"/>
                <a:ext cx="492553" cy="9293"/>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grpSp>
        <p:sp>
          <p:nvSpPr>
            <p:cNvPr id="34" name="矩形 33">
              <a:extLst>
                <a:ext uri="{FF2B5EF4-FFF2-40B4-BE49-F238E27FC236}">
                  <a16:creationId xmlns:a16="http://schemas.microsoft.com/office/drawing/2014/main" id="{CB038466-4D87-4BF4-A5CC-C4E2DEBC967C}"/>
                </a:ext>
              </a:extLst>
            </p:cNvPr>
            <p:cNvSpPr/>
            <p:nvPr/>
          </p:nvSpPr>
          <p:spPr>
            <a:xfrm>
              <a:off x="424667" y="2413579"/>
              <a:ext cx="1662180" cy="848413"/>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zh-TW" altLang="en-US" sz="1350" dirty="0">
                  <a:solidFill>
                    <a:schemeClr val="tx1"/>
                  </a:solidFill>
                  <a:latin typeface="微軟正黑體" panose="020B0604030504040204" pitchFamily="34" charset="-120"/>
                  <a:ea typeface="微軟正黑體" panose="020B0604030504040204" pitchFamily="34" charset="-120"/>
                </a:rPr>
                <a:t>年齡</a:t>
              </a:r>
              <a:endParaRPr lang="en-US" altLang="zh-TW" sz="1350" dirty="0">
                <a:solidFill>
                  <a:schemeClr val="tx1"/>
                </a:solidFill>
                <a:latin typeface="微軟正黑體" panose="020B0604030504040204" pitchFamily="34" charset="-120"/>
                <a:ea typeface="微軟正黑體" panose="020B0604030504040204" pitchFamily="34" charset="-120"/>
              </a:endParaRPr>
            </a:p>
            <a:p>
              <a:pPr algn="ctr">
                <a:lnSpc>
                  <a:spcPct val="150000"/>
                </a:lnSpc>
              </a:pPr>
              <a:r>
                <a:rPr lang="en-US" altLang="zh-TW" sz="1350" dirty="0">
                  <a:solidFill>
                    <a:schemeClr val="tx1"/>
                  </a:solidFill>
                  <a:latin typeface="微軟正黑體" panose="020B0604030504040204" pitchFamily="34" charset="-120"/>
                  <a:ea typeface="微軟正黑體" panose="020B0604030504040204" pitchFamily="34" charset="-120"/>
                </a:rPr>
                <a:t>(</a:t>
              </a:r>
              <a:r>
                <a:rPr lang="zh-TW" altLang="en-US" sz="1350" dirty="0">
                  <a:solidFill>
                    <a:schemeClr val="tx1"/>
                  </a:solidFill>
                  <a:latin typeface="微軟正黑體" panose="020B0604030504040204" pitchFamily="34" charset="-120"/>
                  <a:ea typeface="微軟正黑體" panose="020B0604030504040204" pitchFamily="34" charset="-120"/>
                </a:rPr>
                <a:t>老年 </a:t>
              </a:r>
              <a:r>
                <a:rPr lang="en-US" altLang="zh-TW" sz="1350" dirty="0">
                  <a:solidFill>
                    <a:schemeClr val="tx1"/>
                  </a:solidFill>
                  <a:latin typeface="微軟正黑體" panose="020B0604030504040204" pitchFamily="34" charset="-120"/>
                  <a:ea typeface="微軟正黑體" panose="020B0604030504040204" pitchFamily="34" charset="-120"/>
                </a:rPr>
                <a:t>VS </a:t>
              </a:r>
              <a:r>
                <a:rPr lang="zh-TW" altLang="en-US" sz="1350" dirty="0">
                  <a:solidFill>
                    <a:schemeClr val="tx1"/>
                  </a:solidFill>
                  <a:latin typeface="微軟正黑體" panose="020B0604030504040204" pitchFamily="34" charset="-120"/>
                  <a:ea typeface="微軟正黑體" panose="020B0604030504040204" pitchFamily="34" charset="-120"/>
                </a:rPr>
                <a:t>年輕</a:t>
              </a:r>
              <a:r>
                <a:rPr lang="en-US" altLang="zh-TW" sz="1350" dirty="0">
                  <a:solidFill>
                    <a:schemeClr val="tx1"/>
                  </a:solidFill>
                  <a:latin typeface="微軟正黑體" panose="020B0604030504040204" pitchFamily="34" charset="-120"/>
                  <a:ea typeface="微軟正黑體" panose="020B0604030504040204" pitchFamily="34" charset="-120"/>
                </a:rPr>
                <a:t>)</a:t>
              </a:r>
            </a:p>
          </p:txBody>
        </p:sp>
        <p:grpSp>
          <p:nvGrpSpPr>
            <p:cNvPr id="20" name="群組 19">
              <a:extLst>
                <a:ext uri="{FF2B5EF4-FFF2-40B4-BE49-F238E27FC236}">
                  <a16:creationId xmlns:a16="http://schemas.microsoft.com/office/drawing/2014/main" id="{A5C91A34-78C1-48EB-8072-28075F919702}"/>
                </a:ext>
              </a:extLst>
            </p:cNvPr>
            <p:cNvGrpSpPr/>
            <p:nvPr/>
          </p:nvGrpSpPr>
          <p:grpSpPr>
            <a:xfrm>
              <a:off x="2096274" y="2104147"/>
              <a:ext cx="519888" cy="1482436"/>
              <a:chOff x="2096274" y="2112401"/>
              <a:chExt cx="519888" cy="1622982"/>
            </a:xfrm>
          </p:grpSpPr>
          <p:cxnSp>
            <p:nvCxnSpPr>
              <p:cNvPr id="41" name="直線單箭頭接點 40">
                <a:extLst>
                  <a:ext uri="{FF2B5EF4-FFF2-40B4-BE49-F238E27FC236}">
                    <a16:creationId xmlns:a16="http://schemas.microsoft.com/office/drawing/2014/main" id="{0145E4E3-52B2-4503-A5EB-A78D93EA5B1F}"/>
                  </a:ext>
                </a:extLst>
              </p:cNvPr>
              <p:cNvCxnSpPr>
                <a:cxnSpLocks/>
              </p:cNvCxnSpPr>
              <p:nvPr/>
            </p:nvCxnSpPr>
            <p:spPr>
              <a:xfrm>
                <a:off x="2343327" y="2112402"/>
                <a:ext cx="263563"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43" name="直線接點 42">
                <a:extLst>
                  <a:ext uri="{FF2B5EF4-FFF2-40B4-BE49-F238E27FC236}">
                    <a16:creationId xmlns:a16="http://schemas.microsoft.com/office/drawing/2014/main" id="{C4653AF0-C24E-42A1-AD61-D40B12DB4256}"/>
                  </a:ext>
                </a:extLst>
              </p:cNvPr>
              <p:cNvCxnSpPr>
                <a:cxnSpLocks/>
              </p:cNvCxnSpPr>
              <p:nvPr/>
            </p:nvCxnSpPr>
            <p:spPr>
              <a:xfrm>
                <a:off x="2343329" y="2112401"/>
                <a:ext cx="9270" cy="1622982"/>
              </a:xfrm>
              <a:prstGeom prst="line">
                <a:avLst/>
              </a:prstGeom>
              <a:ln w="19050"/>
            </p:spPr>
            <p:style>
              <a:lnRef idx="1">
                <a:schemeClr val="dk1"/>
              </a:lnRef>
              <a:fillRef idx="0">
                <a:schemeClr val="dk1"/>
              </a:fillRef>
              <a:effectRef idx="0">
                <a:schemeClr val="dk1"/>
              </a:effectRef>
              <a:fontRef idx="minor">
                <a:schemeClr val="tx1"/>
              </a:fontRef>
            </p:style>
          </p:cxnSp>
          <p:cxnSp>
            <p:nvCxnSpPr>
              <p:cNvPr id="44" name="直線單箭頭接點 43">
                <a:extLst>
                  <a:ext uri="{FF2B5EF4-FFF2-40B4-BE49-F238E27FC236}">
                    <a16:creationId xmlns:a16="http://schemas.microsoft.com/office/drawing/2014/main" id="{C42A7FC7-242E-45F0-913E-11469413CC78}"/>
                  </a:ext>
                </a:extLst>
              </p:cNvPr>
              <p:cNvCxnSpPr>
                <a:cxnSpLocks/>
              </p:cNvCxnSpPr>
              <p:nvPr/>
            </p:nvCxnSpPr>
            <p:spPr>
              <a:xfrm>
                <a:off x="2352599" y="3726090"/>
                <a:ext cx="263563" cy="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45" name="直線接點 44">
                <a:extLst>
                  <a:ext uri="{FF2B5EF4-FFF2-40B4-BE49-F238E27FC236}">
                    <a16:creationId xmlns:a16="http://schemas.microsoft.com/office/drawing/2014/main" id="{FC0CEC45-8C18-4732-9566-74BB80435FB2}"/>
                  </a:ext>
                </a:extLst>
              </p:cNvPr>
              <p:cNvCxnSpPr>
                <a:cxnSpLocks/>
              </p:cNvCxnSpPr>
              <p:nvPr/>
            </p:nvCxnSpPr>
            <p:spPr>
              <a:xfrm>
                <a:off x="2096274" y="2889115"/>
                <a:ext cx="24686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65" name="群組 64">
            <a:extLst>
              <a:ext uri="{FF2B5EF4-FFF2-40B4-BE49-F238E27FC236}">
                <a16:creationId xmlns:a16="http://schemas.microsoft.com/office/drawing/2014/main" id="{B6A30F52-BEB5-44E5-8741-A467D9C00D72}"/>
              </a:ext>
            </a:extLst>
          </p:cNvPr>
          <p:cNvGrpSpPr/>
          <p:nvPr/>
        </p:nvGrpSpPr>
        <p:grpSpPr>
          <a:xfrm>
            <a:off x="5306517" y="4210059"/>
            <a:ext cx="3855008" cy="1488500"/>
            <a:chOff x="2930042" y="4518752"/>
            <a:chExt cx="5140011" cy="1984667"/>
          </a:xfrm>
        </p:grpSpPr>
        <p:pic>
          <p:nvPicPr>
            <p:cNvPr id="66" name="Picture 2" descr="卡通汽車交通工具藍色汽車手繪汽車, 汽車剪貼畫, 玩具小車, 車的向量圖案素材免費下載，PNG，EPS和AI素材下載- Pngtree">
              <a:extLst>
                <a:ext uri="{FF2B5EF4-FFF2-40B4-BE49-F238E27FC236}">
                  <a16:creationId xmlns:a16="http://schemas.microsoft.com/office/drawing/2014/main" id="{F149AB5C-79A2-47D1-A1F9-0B90B491B0F5}"/>
                </a:ext>
              </a:extLst>
            </p:cNvPr>
            <p:cNvPicPr>
              <a:picLocks noChangeAspect="1" noChangeArrowheads="1"/>
            </p:cNvPicPr>
            <p:nvPr/>
          </p:nvPicPr>
          <p:blipFill>
            <a:blip r:embed="rId3" cstate="print">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4229748" y="5003123"/>
              <a:ext cx="904460" cy="743392"/>
            </a:xfrm>
            <a:prstGeom prst="rect">
              <a:avLst/>
            </a:prstGeom>
            <a:noFill/>
            <a:extLst>
              <a:ext uri="{909E8E84-426E-40DD-AFC4-6F175D3DCCD1}">
                <a14:hiddenFill xmlns:a14="http://schemas.microsoft.com/office/drawing/2010/main">
                  <a:solidFill>
                    <a:srgbClr val="FFFFFF"/>
                  </a:solidFill>
                </a14:hiddenFill>
              </a:ext>
            </a:extLst>
          </p:spPr>
        </p:pic>
        <p:pic>
          <p:nvPicPr>
            <p:cNvPr id="67" name="Picture 2" descr="卡通汽車交通工具藍色汽車手繪汽車, 汽車剪貼畫, 玩具小車, 車的向量圖案素材免費下載，PNG，EPS和AI素材下載- Pngtree">
              <a:extLst>
                <a:ext uri="{FF2B5EF4-FFF2-40B4-BE49-F238E27FC236}">
                  <a16:creationId xmlns:a16="http://schemas.microsoft.com/office/drawing/2014/main" id="{02663C25-5C9E-48C0-912E-3EB890719C2B}"/>
                </a:ext>
              </a:extLst>
            </p:cNvPr>
            <p:cNvPicPr>
              <a:picLocks noChangeAspect="1" noChangeArrowheads="1"/>
            </p:cNvPicPr>
            <p:nvPr/>
          </p:nvPicPr>
          <p:blipFill>
            <a:blip r:embed="rId3" cstate="print">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4213956" y="5746515"/>
              <a:ext cx="904460" cy="743392"/>
            </a:xfrm>
            <a:prstGeom prst="rect">
              <a:avLst/>
            </a:prstGeom>
            <a:noFill/>
            <a:extLst>
              <a:ext uri="{909E8E84-426E-40DD-AFC4-6F175D3DCCD1}">
                <a14:hiddenFill xmlns:a14="http://schemas.microsoft.com/office/drawing/2010/main">
                  <a:solidFill>
                    <a:srgbClr val="FFFFFF"/>
                  </a:solidFill>
                </a14:hiddenFill>
              </a:ext>
            </a:extLst>
          </p:spPr>
        </p:pic>
        <p:cxnSp>
          <p:nvCxnSpPr>
            <p:cNvPr id="68" name="直線單箭頭接點 67">
              <a:extLst>
                <a:ext uri="{FF2B5EF4-FFF2-40B4-BE49-F238E27FC236}">
                  <a16:creationId xmlns:a16="http://schemas.microsoft.com/office/drawing/2014/main" id="{D286FC14-97A7-400F-A452-09C7EA0C25CB}"/>
                </a:ext>
              </a:extLst>
            </p:cNvPr>
            <p:cNvCxnSpPr/>
            <p:nvPr/>
          </p:nvCxnSpPr>
          <p:spPr>
            <a:xfrm flipV="1">
              <a:off x="5118416" y="5410825"/>
              <a:ext cx="449238" cy="1"/>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69" name="直線單箭頭接點 68">
              <a:extLst>
                <a:ext uri="{FF2B5EF4-FFF2-40B4-BE49-F238E27FC236}">
                  <a16:creationId xmlns:a16="http://schemas.microsoft.com/office/drawing/2014/main" id="{7C19CB0D-1816-4D00-B47E-CB889024840B}"/>
                </a:ext>
              </a:extLst>
            </p:cNvPr>
            <p:cNvCxnSpPr/>
            <p:nvPr/>
          </p:nvCxnSpPr>
          <p:spPr>
            <a:xfrm flipV="1">
              <a:off x="5118416" y="6154216"/>
              <a:ext cx="449238" cy="1"/>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pic>
          <p:nvPicPr>
            <p:cNvPr id="70" name="Picture 2" descr="卡通汽車交通工具藍色汽車手繪汽車, 汽車剪貼畫, 玩具小車, 車的向量圖案素材免費下載，PNG，EPS和AI素材下載- Pngtree">
              <a:extLst>
                <a:ext uri="{FF2B5EF4-FFF2-40B4-BE49-F238E27FC236}">
                  <a16:creationId xmlns:a16="http://schemas.microsoft.com/office/drawing/2014/main" id="{5D415E6D-75C3-45FA-8478-2E0225E66E7E}"/>
                </a:ext>
              </a:extLst>
            </p:cNvPr>
            <p:cNvPicPr>
              <a:picLocks noChangeAspect="1" noChangeArrowheads="1"/>
            </p:cNvPicPr>
            <p:nvPr/>
          </p:nvPicPr>
          <p:blipFill>
            <a:blip r:embed="rId3" cstate="print">
              <a:grayscl/>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5624696" y="4987300"/>
              <a:ext cx="904460" cy="743392"/>
            </a:xfrm>
            <a:prstGeom prst="rect">
              <a:avLst/>
            </a:prstGeom>
            <a:noFill/>
            <a:extLst>
              <a:ext uri="{909E8E84-426E-40DD-AFC4-6F175D3DCCD1}">
                <a14:hiddenFill xmlns:a14="http://schemas.microsoft.com/office/drawing/2010/main">
                  <a:solidFill>
                    <a:srgbClr val="FFFFFF"/>
                  </a:solidFill>
                </a14:hiddenFill>
              </a:ext>
            </a:extLst>
          </p:spPr>
        </p:pic>
        <p:pic>
          <p:nvPicPr>
            <p:cNvPr id="71" name="Picture 2" descr="卡通汽車交通工具藍色汽車手繪汽車, 汽車剪貼畫, 玩具小車, 車的向量圖案素材免費下載，PNG，EPS和AI素材下載- Pngtree">
              <a:extLst>
                <a:ext uri="{FF2B5EF4-FFF2-40B4-BE49-F238E27FC236}">
                  <a16:creationId xmlns:a16="http://schemas.microsoft.com/office/drawing/2014/main" id="{932A6BA3-9333-4F2D-A036-E3D0FA10A0DD}"/>
                </a:ext>
              </a:extLst>
            </p:cNvPr>
            <p:cNvPicPr>
              <a:picLocks noChangeAspect="1" noChangeArrowheads="1"/>
            </p:cNvPicPr>
            <p:nvPr/>
          </p:nvPicPr>
          <p:blipFill>
            <a:blip r:embed="rId3" cstate="print">
              <a:grayscl/>
              <a:extLst>
                <a:ext uri="{BEBA8EAE-BF5A-486C-A8C5-ECC9F3942E4B}">
                  <a14:imgProps xmlns:a14="http://schemas.microsoft.com/office/drawing/2010/main">
                    <a14:imgLayer r:embed="rId4">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5643770" y="5760027"/>
              <a:ext cx="904460" cy="743392"/>
            </a:xfrm>
            <a:prstGeom prst="rect">
              <a:avLst/>
            </a:prstGeom>
            <a:noFill/>
            <a:extLst>
              <a:ext uri="{909E8E84-426E-40DD-AFC4-6F175D3DCCD1}">
                <a14:hiddenFill xmlns:a14="http://schemas.microsoft.com/office/drawing/2010/main">
                  <a:solidFill>
                    <a:srgbClr val="FFFFFF"/>
                  </a:solidFill>
                </a14:hiddenFill>
              </a:ext>
            </a:extLst>
          </p:spPr>
        </p:pic>
        <p:sp>
          <p:nvSpPr>
            <p:cNvPr id="72" name="矩形 71">
              <a:extLst>
                <a:ext uri="{FF2B5EF4-FFF2-40B4-BE49-F238E27FC236}">
                  <a16:creationId xmlns:a16="http://schemas.microsoft.com/office/drawing/2014/main" id="{ECB0465D-0928-4306-9804-90B477DFC618}"/>
                </a:ext>
              </a:extLst>
            </p:cNvPr>
            <p:cNvSpPr/>
            <p:nvPr/>
          </p:nvSpPr>
          <p:spPr>
            <a:xfrm>
              <a:off x="2965088" y="4886257"/>
              <a:ext cx="1272056" cy="55245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350" dirty="0">
                  <a:solidFill>
                    <a:schemeClr val="tx1"/>
                  </a:solidFill>
                </a:rPr>
                <a:t>手動</a:t>
              </a:r>
              <a:r>
                <a:rPr lang="en-US" altLang="zh-TW" sz="1350" dirty="0">
                  <a:solidFill>
                    <a:schemeClr val="tx1"/>
                  </a:solidFill>
                </a:rPr>
                <a:t>60km/h</a:t>
              </a:r>
              <a:endParaRPr lang="zh-TW" altLang="en-US" sz="1350" dirty="0">
                <a:solidFill>
                  <a:schemeClr val="tx1"/>
                </a:solidFill>
              </a:endParaRPr>
            </a:p>
          </p:txBody>
        </p:sp>
        <p:sp>
          <p:nvSpPr>
            <p:cNvPr id="73" name="矩形 72">
              <a:extLst>
                <a:ext uri="{FF2B5EF4-FFF2-40B4-BE49-F238E27FC236}">
                  <a16:creationId xmlns:a16="http://schemas.microsoft.com/office/drawing/2014/main" id="{1E65CE78-2181-4B9F-93DA-9EDB6CE86F9E}"/>
                </a:ext>
              </a:extLst>
            </p:cNvPr>
            <p:cNvSpPr/>
            <p:nvPr/>
          </p:nvSpPr>
          <p:spPr>
            <a:xfrm>
              <a:off x="2930042" y="5796089"/>
              <a:ext cx="1272056" cy="55245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350" dirty="0">
                  <a:solidFill>
                    <a:schemeClr val="tx1"/>
                  </a:solidFill>
                </a:rPr>
                <a:t>自動</a:t>
              </a:r>
              <a:r>
                <a:rPr lang="en-US" altLang="zh-TW" sz="1350" dirty="0">
                  <a:solidFill>
                    <a:schemeClr val="tx1"/>
                  </a:solidFill>
                </a:rPr>
                <a:t>110km/h</a:t>
              </a:r>
              <a:endParaRPr lang="zh-TW" altLang="en-US" sz="1350" dirty="0">
                <a:solidFill>
                  <a:schemeClr val="tx1"/>
                </a:solidFill>
              </a:endParaRPr>
            </a:p>
          </p:txBody>
        </p:sp>
        <p:sp>
          <p:nvSpPr>
            <p:cNvPr id="74" name="矩形 73">
              <a:extLst>
                <a:ext uri="{FF2B5EF4-FFF2-40B4-BE49-F238E27FC236}">
                  <a16:creationId xmlns:a16="http://schemas.microsoft.com/office/drawing/2014/main" id="{9699F312-3A6F-42CD-A7A8-7F72456FAA32}"/>
                </a:ext>
              </a:extLst>
            </p:cNvPr>
            <p:cNvSpPr/>
            <p:nvPr/>
          </p:nvSpPr>
          <p:spPr>
            <a:xfrm>
              <a:off x="6783766" y="5801181"/>
              <a:ext cx="1272056" cy="55245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350" dirty="0">
                  <a:solidFill>
                    <a:schemeClr val="tx1"/>
                  </a:solidFill>
                </a:rPr>
                <a:t>手動</a:t>
              </a:r>
              <a:r>
                <a:rPr lang="en-US" altLang="zh-TW" sz="1350" dirty="0">
                  <a:solidFill>
                    <a:schemeClr val="tx1"/>
                  </a:solidFill>
                </a:rPr>
                <a:t>60km/h</a:t>
              </a:r>
              <a:endParaRPr lang="zh-TW" altLang="en-US" sz="1350" dirty="0">
                <a:solidFill>
                  <a:schemeClr val="tx1"/>
                </a:solidFill>
              </a:endParaRPr>
            </a:p>
          </p:txBody>
        </p:sp>
        <p:sp>
          <p:nvSpPr>
            <p:cNvPr id="75" name="矩形 74">
              <a:extLst>
                <a:ext uri="{FF2B5EF4-FFF2-40B4-BE49-F238E27FC236}">
                  <a16:creationId xmlns:a16="http://schemas.microsoft.com/office/drawing/2014/main" id="{B45D7D3D-3E89-4412-AA41-3BE9E75F4E7E}"/>
                </a:ext>
              </a:extLst>
            </p:cNvPr>
            <p:cNvSpPr/>
            <p:nvPr/>
          </p:nvSpPr>
          <p:spPr>
            <a:xfrm>
              <a:off x="6797997" y="4902911"/>
              <a:ext cx="1272056" cy="55245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350" dirty="0">
                  <a:solidFill>
                    <a:schemeClr val="tx1"/>
                  </a:solidFill>
                </a:rPr>
                <a:t>自動</a:t>
              </a:r>
              <a:r>
                <a:rPr lang="en-US" altLang="zh-TW" sz="1350" dirty="0">
                  <a:solidFill>
                    <a:schemeClr val="tx1"/>
                  </a:solidFill>
                </a:rPr>
                <a:t>110km/h</a:t>
              </a:r>
              <a:endParaRPr lang="zh-TW" altLang="en-US" sz="1350" dirty="0">
                <a:solidFill>
                  <a:schemeClr val="tx1"/>
                </a:solidFill>
              </a:endParaRPr>
            </a:p>
          </p:txBody>
        </p:sp>
        <p:sp>
          <p:nvSpPr>
            <p:cNvPr id="76" name="矩形 75">
              <a:extLst>
                <a:ext uri="{FF2B5EF4-FFF2-40B4-BE49-F238E27FC236}">
                  <a16:creationId xmlns:a16="http://schemas.microsoft.com/office/drawing/2014/main" id="{4D2E3866-0DEE-4114-9BE5-F8FB0DE0230C}"/>
                </a:ext>
              </a:extLst>
            </p:cNvPr>
            <p:cNvSpPr/>
            <p:nvPr/>
          </p:nvSpPr>
          <p:spPr>
            <a:xfrm>
              <a:off x="4579582" y="4518752"/>
              <a:ext cx="1875977" cy="449160"/>
            </a:xfrm>
            <a:prstGeom prst="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350" dirty="0">
                  <a:solidFill>
                    <a:schemeClr val="tx1"/>
                  </a:solidFill>
                </a:rPr>
                <a:t>自動化高速公路</a:t>
              </a:r>
            </a:p>
          </p:txBody>
        </p:sp>
      </p:grpSp>
    </p:spTree>
    <p:extLst>
      <p:ext uri="{BB962C8B-B14F-4D97-AF65-F5344CB8AC3E}">
        <p14:creationId xmlns:p14="http://schemas.microsoft.com/office/powerpoint/2010/main" val="21251750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圓角 7">
            <a:extLst>
              <a:ext uri="{FF2B5EF4-FFF2-40B4-BE49-F238E27FC236}">
                <a16:creationId xmlns:a16="http://schemas.microsoft.com/office/drawing/2014/main" id="{6F61B689-1895-4AAD-8BCD-B571C160A73F}"/>
              </a:ext>
            </a:extLst>
          </p:cNvPr>
          <p:cNvSpPr/>
          <p:nvPr/>
        </p:nvSpPr>
        <p:spPr>
          <a:xfrm>
            <a:off x="250517" y="1138335"/>
            <a:ext cx="11705824" cy="5525502"/>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 name="投影片編號版面配置區 3">
            <a:extLst>
              <a:ext uri="{FF2B5EF4-FFF2-40B4-BE49-F238E27FC236}">
                <a16:creationId xmlns:a16="http://schemas.microsoft.com/office/drawing/2014/main" id="{CE932386-31EE-499D-83A8-905918CB9711}"/>
              </a:ext>
            </a:extLst>
          </p:cNvPr>
          <p:cNvSpPr>
            <a:spLocks noGrp="1"/>
          </p:cNvSpPr>
          <p:nvPr>
            <p:ph type="sldNum" sz="quarter" idx="12"/>
          </p:nvPr>
        </p:nvSpPr>
        <p:spPr/>
        <p:txBody>
          <a:bodyPr/>
          <a:lstStyle/>
          <a:p>
            <a:fld id="{70CCEE11-ED14-124A-A67C-225DB931776F}" type="slidenum">
              <a:rPr kumimoji="1" lang="zh-TW" altLang="en-US" smtClean="0"/>
              <a:t>10</a:t>
            </a:fld>
            <a:endParaRPr kumimoji="1" lang="zh-TW" altLang="en-US"/>
          </a:p>
        </p:txBody>
      </p:sp>
      <p:pic>
        <p:nvPicPr>
          <p:cNvPr id="3" name="圖片 2">
            <a:extLst>
              <a:ext uri="{FF2B5EF4-FFF2-40B4-BE49-F238E27FC236}">
                <a16:creationId xmlns:a16="http://schemas.microsoft.com/office/drawing/2014/main" id="{790E60BF-19C2-C343-ABCC-D8ED568B79F3}"/>
              </a:ext>
            </a:extLst>
          </p:cNvPr>
          <p:cNvPicPr>
            <a:picLocks noChangeAspect="1"/>
          </p:cNvPicPr>
          <p:nvPr/>
        </p:nvPicPr>
        <p:blipFill>
          <a:blip r:embed="rId3"/>
          <a:stretch>
            <a:fillRect/>
          </a:stretch>
        </p:blipFill>
        <p:spPr>
          <a:xfrm>
            <a:off x="250517" y="194163"/>
            <a:ext cx="828000" cy="828000"/>
          </a:xfrm>
          <a:prstGeom prst="rect">
            <a:avLst/>
          </a:prstGeom>
        </p:spPr>
      </p:pic>
      <p:sp>
        <p:nvSpPr>
          <p:cNvPr id="12" name="矩形 11">
            <a:extLst>
              <a:ext uri="{FF2B5EF4-FFF2-40B4-BE49-F238E27FC236}">
                <a16:creationId xmlns:a16="http://schemas.microsoft.com/office/drawing/2014/main" id="{61D0293D-8B11-D54B-8882-061306A12909}"/>
              </a:ext>
            </a:extLst>
          </p:cNvPr>
          <p:cNvSpPr/>
          <p:nvPr/>
        </p:nvSpPr>
        <p:spPr>
          <a:xfrm>
            <a:off x="1306688" y="681135"/>
            <a:ext cx="2565516" cy="233266"/>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BF59E6C8-4257-074B-9B9C-3CBD244D6396}"/>
              </a:ext>
            </a:extLst>
          </p:cNvPr>
          <p:cNvSpPr/>
          <p:nvPr/>
        </p:nvSpPr>
        <p:spPr>
          <a:xfrm>
            <a:off x="1306688" y="194163"/>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簡介</a:t>
            </a:r>
            <a:r>
              <a:rPr lang="en-US" altLang="zh-TW"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40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目的</a:t>
            </a:r>
            <a:endPar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79" name="矩形 78">
            <a:extLst>
              <a:ext uri="{FF2B5EF4-FFF2-40B4-BE49-F238E27FC236}">
                <a16:creationId xmlns:a16="http://schemas.microsoft.com/office/drawing/2014/main" id="{9731B099-7031-4FCE-B4C9-F760CD101898}"/>
              </a:ext>
            </a:extLst>
          </p:cNvPr>
          <p:cNvSpPr/>
          <p:nvPr/>
        </p:nvSpPr>
        <p:spPr>
          <a:xfrm>
            <a:off x="664517" y="1450250"/>
            <a:ext cx="10689283" cy="1686487"/>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本研究的目的是深入了解 </a:t>
            </a:r>
            <a:r>
              <a:rPr lang="en-US" altLang="zh-TW" sz="2400" dirty="0">
                <a:solidFill>
                  <a:srgbClr val="202122"/>
                </a:solidFill>
                <a:latin typeface="微軟正黑體" panose="020B0604030504040204" pitchFamily="34" charset="-120"/>
                <a:ea typeface="微軟正黑體" panose="020B0604030504040204" pitchFamily="34" charset="-120"/>
              </a:rPr>
              <a:t>ACC </a:t>
            </a:r>
            <a:r>
              <a:rPr lang="zh-TW" altLang="en-US" sz="2400" dirty="0">
                <a:solidFill>
                  <a:srgbClr val="202122"/>
                </a:solidFill>
                <a:latin typeface="微軟正黑體" panose="020B0604030504040204" pitchFamily="34" charset="-120"/>
                <a:ea typeface="微軟正黑體" panose="020B0604030504040204" pitchFamily="34" charset="-120"/>
              </a:rPr>
              <a:t>和手動駕駛之間的權限轉換中縱向駕駛行為的理論和經驗</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駕駛模擬器實驗深入了解權限轉換期間的駕駛行為</a:t>
            </a:r>
            <a:endParaRPr lang="en-US" altLang="zh-TW" sz="2400" dirty="0">
              <a:solidFill>
                <a:srgbClr val="202122"/>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766747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圓角 7">
            <a:extLst>
              <a:ext uri="{FF2B5EF4-FFF2-40B4-BE49-F238E27FC236}">
                <a16:creationId xmlns:a16="http://schemas.microsoft.com/office/drawing/2014/main" id="{6F61B689-1895-4AAD-8BCD-B571C160A73F}"/>
              </a:ext>
            </a:extLst>
          </p:cNvPr>
          <p:cNvSpPr/>
          <p:nvPr/>
        </p:nvSpPr>
        <p:spPr>
          <a:xfrm>
            <a:off x="250517" y="1138335"/>
            <a:ext cx="11705824" cy="1707502"/>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 name="投影片編號版面配置區 3">
            <a:extLst>
              <a:ext uri="{FF2B5EF4-FFF2-40B4-BE49-F238E27FC236}">
                <a16:creationId xmlns:a16="http://schemas.microsoft.com/office/drawing/2014/main" id="{CE932386-31EE-499D-83A8-905918CB9711}"/>
              </a:ext>
            </a:extLst>
          </p:cNvPr>
          <p:cNvSpPr>
            <a:spLocks noGrp="1"/>
          </p:cNvSpPr>
          <p:nvPr>
            <p:ph type="sldNum" sz="quarter" idx="12"/>
          </p:nvPr>
        </p:nvSpPr>
        <p:spPr/>
        <p:txBody>
          <a:bodyPr/>
          <a:lstStyle/>
          <a:p>
            <a:fld id="{70CCEE11-ED14-124A-A67C-225DB931776F}" type="slidenum">
              <a:rPr kumimoji="1" lang="zh-TW" altLang="en-US" smtClean="0"/>
              <a:t>11</a:t>
            </a:fld>
            <a:endParaRPr kumimoji="1" lang="zh-TW" altLang="en-US"/>
          </a:p>
        </p:txBody>
      </p:sp>
      <p:pic>
        <p:nvPicPr>
          <p:cNvPr id="3" name="圖片 2">
            <a:extLst>
              <a:ext uri="{FF2B5EF4-FFF2-40B4-BE49-F238E27FC236}">
                <a16:creationId xmlns:a16="http://schemas.microsoft.com/office/drawing/2014/main" id="{790E60BF-19C2-C343-ABCC-D8ED568B79F3}"/>
              </a:ext>
            </a:extLst>
          </p:cNvPr>
          <p:cNvPicPr>
            <a:picLocks noChangeAspect="1"/>
          </p:cNvPicPr>
          <p:nvPr/>
        </p:nvPicPr>
        <p:blipFill>
          <a:blip r:embed="rId3"/>
          <a:stretch>
            <a:fillRect/>
          </a:stretch>
        </p:blipFill>
        <p:spPr>
          <a:xfrm>
            <a:off x="250517" y="194163"/>
            <a:ext cx="828000" cy="828000"/>
          </a:xfrm>
          <a:prstGeom prst="rect">
            <a:avLst/>
          </a:prstGeom>
        </p:spPr>
      </p:pic>
      <p:sp>
        <p:nvSpPr>
          <p:cNvPr id="12" name="矩形 11">
            <a:extLst>
              <a:ext uri="{FF2B5EF4-FFF2-40B4-BE49-F238E27FC236}">
                <a16:creationId xmlns:a16="http://schemas.microsoft.com/office/drawing/2014/main" id="{61D0293D-8B11-D54B-8882-061306A12909}"/>
              </a:ext>
            </a:extLst>
          </p:cNvPr>
          <p:cNvSpPr/>
          <p:nvPr/>
        </p:nvSpPr>
        <p:spPr>
          <a:xfrm>
            <a:off x="1306687" y="648505"/>
            <a:ext cx="3405271" cy="26589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BF59E6C8-4257-074B-9B9C-3CBD244D6396}"/>
              </a:ext>
            </a:extLst>
          </p:cNvPr>
          <p:cNvSpPr/>
          <p:nvPr/>
        </p:nvSpPr>
        <p:spPr>
          <a:xfrm>
            <a:off x="1306688" y="194163"/>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方法</a:t>
            </a:r>
            <a:r>
              <a:rPr lang="en-US" altLang="zh-TW"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32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參與者</a:t>
            </a:r>
            <a:endPar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79" name="矩形 78">
            <a:extLst>
              <a:ext uri="{FF2B5EF4-FFF2-40B4-BE49-F238E27FC236}">
                <a16:creationId xmlns:a16="http://schemas.microsoft.com/office/drawing/2014/main" id="{9731B099-7031-4FCE-B4C9-F760CD101898}"/>
              </a:ext>
            </a:extLst>
          </p:cNvPr>
          <p:cNvSpPr/>
          <p:nvPr/>
        </p:nvSpPr>
        <p:spPr>
          <a:xfrm>
            <a:off x="664517" y="1450250"/>
            <a:ext cx="10689283" cy="1132490"/>
          </a:xfrm>
          <a:prstGeom prst="rect">
            <a:avLst/>
          </a:prstGeom>
        </p:spPr>
        <p:txBody>
          <a:bodyPr wrap="square">
            <a:spAutoFit/>
          </a:bodyPr>
          <a:lstStyle/>
          <a:p>
            <a:pPr marL="342900" indent="-342900">
              <a:lnSpc>
                <a:spcPct val="150000"/>
              </a:lnSpc>
              <a:buFont typeface="Arial" panose="020B0604020202020204" pitchFamily="34" charset="0"/>
              <a:buChar char="•"/>
            </a:pPr>
            <a:r>
              <a:rPr lang="en-US" altLang="zh-TW" sz="2400" dirty="0">
                <a:solidFill>
                  <a:srgbClr val="202122"/>
                </a:solidFill>
                <a:latin typeface="微軟正黑體" panose="020B0604030504040204" pitchFamily="34" charset="-120"/>
                <a:ea typeface="微軟正黑體" panose="020B0604030504040204" pitchFamily="34" charset="-120"/>
              </a:rPr>
              <a:t>75 </a:t>
            </a:r>
            <a:r>
              <a:rPr lang="zh-TW" altLang="en-US" sz="2400" dirty="0">
                <a:solidFill>
                  <a:srgbClr val="202122"/>
                </a:solidFill>
                <a:latin typeface="微軟正黑體" panose="020B0604030504040204" pitchFamily="34" charset="-120"/>
                <a:ea typeface="微軟正黑體" panose="020B0604030504040204" pitchFamily="34" charset="-120"/>
              </a:rPr>
              <a:t>名參與者，為代爾夫特 </a:t>
            </a:r>
            <a:r>
              <a:rPr lang="en-US" altLang="zh-TW" sz="2400" dirty="0">
                <a:solidFill>
                  <a:srgbClr val="202122"/>
                </a:solidFill>
                <a:latin typeface="微軟正黑體" panose="020B0604030504040204" pitchFamily="34" charset="-120"/>
                <a:ea typeface="微軟正黑體" panose="020B0604030504040204" pitchFamily="34" charset="-120"/>
              </a:rPr>
              <a:t>20 </a:t>
            </a:r>
            <a:r>
              <a:rPr lang="zh-TW" altLang="en-US" sz="2400" dirty="0">
                <a:solidFill>
                  <a:srgbClr val="202122"/>
                </a:solidFill>
                <a:latin typeface="微軟正黑體" panose="020B0604030504040204" pitchFamily="34" charset="-120"/>
                <a:ea typeface="微軟正黑體" panose="020B0604030504040204" pitchFamily="34" charset="-120"/>
              </a:rPr>
              <a:t>至 </a:t>
            </a:r>
            <a:r>
              <a:rPr lang="en-US" altLang="zh-TW" sz="2400" dirty="0">
                <a:solidFill>
                  <a:srgbClr val="202122"/>
                </a:solidFill>
                <a:latin typeface="微軟正黑體" panose="020B0604030504040204" pitchFamily="34" charset="-120"/>
                <a:ea typeface="微軟正黑體" panose="020B0604030504040204" pitchFamily="34" charset="-120"/>
              </a:rPr>
              <a:t>72 </a:t>
            </a:r>
            <a:r>
              <a:rPr lang="zh-TW" altLang="en-US" sz="2400" dirty="0">
                <a:solidFill>
                  <a:srgbClr val="202122"/>
                </a:solidFill>
                <a:latin typeface="微軟正黑體" panose="020B0604030504040204" pitchFamily="34" charset="-120"/>
                <a:ea typeface="微軟正黑體" panose="020B0604030504040204" pitchFamily="34" charset="-120"/>
              </a:rPr>
              <a:t>歲的男性和女性居民中招募了 。</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持有有效的駕照和一年以上的駕駛經驗。</a:t>
            </a:r>
            <a:endParaRPr lang="en-US" altLang="zh-TW" sz="2400" dirty="0">
              <a:solidFill>
                <a:srgbClr val="202122"/>
              </a:solidFill>
              <a:latin typeface="微軟正黑體" panose="020B0604030504040204" pitchFamily="34" charset="-120"/>
              <a:ea typeface="微軟正黑體" panose="020B0604030504040204" pitchFamily="34" charset="-120"/>
            </a:endParaRPr>
          </a:p>
        </p:txBody>
      </p:sp>
      <p:sp>
        <p:nvSpPr>
          <p:cNvPr id="9" name="矩形: 圓角 8">
            <a:extLst>
              <a:ext uri="{FF2B5EF4-FFF2-40B4-BE49-F238E27FC236}">
                <a16:creationId xmlns:a16="http://schemas.microsoft.com/office/drawing/2014/main" id="{9ECD3143-B3D7-436B-8D48-FBF40624B413}"/>
              </a:ext>
            </a:extLst>
          </p:cNvPr>
          <p:cNvSpPr/>
          <p:nvPr/>
        </p:nvSpPr>
        <p:spPr>
          <a:xfrm>
            <a:off x="243088" y="3804005"/>
            <a:ext cx="11705824" cy="2146041"/>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矩形 9">
            <a:extLst>
              <a:ext uri="{FF2B5EF4-FFF2-40B4-BE49-F238E27FC236}">
                <a16:creationId xmlns:a16="http://schemas.microsoft.com/office/drawing/2014/main" id="{DED186C9-E5E1-41C3-BD69-FC622E89EDD3}"/>
              </a:ext>
            </a:extLst>
          </p:cNvPr>
          <p:cNvSpPr/>
          <p:nvPr/>
        </p:nvSpPr>
        <p:spPr>
          <a:xfrm>
            <a:off x="1299258" y="3314175"/>
            <a:ext cx="3405271" cy="26589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1" name="矩形 10">
            <a:extLst>
              <a:ext uri="{FF2B5EF4-FFF2-40B4-BE49-F238E27FC236}">
                <a16:creationId xmlns:a16="http://schemas.microsoft.com/office/drawing/2014/main" id="{2C2CD809-7AF6-4498-9DB3-964771C99FC3}"/>
              </a:ext>
            </a:extLst>
          </p:cNvPr>
          <p:cNvSpPr/>
          <p:nvPr/>
        </p:nvSpPr>
        <p:spPr>
          <a:xfrm>
            <a:off x="1299259" y="2859833"/>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方法</a:t>
            </a:r>
            <a:r>
              <a:rPr lang="en-US" altLang="zh-TW"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32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設備</a:t>
            </a:r>
          </a:p>
        </p:txBody>
      </p:sp>
      <p:sp>
        <p:nvSpPr>
          <p:cNvPr id="14" name="矩形 13">
            <a:extLst>
              <a:ext uri="{FF2B5EF4-FFF2-40B4-BE49-F238E27FC236}">
                <a16:creationId xmlns:a16="http://schemas.microsoft.com/office/drawing/2014/main" id="{8ED416E4-1F3B-477F-996F-4B46766D3FCA}"/>
              </a:ext>
            </a:extLst>
          </p:cNvPr>
          <p:cNvSpPr/>
          <p:nvPr/>
        </p:nvSpPr>
        <p:spPr>
          <a:xfrm>
            <a:off x="664516" y="3988026"/>
            <a:ext cx="10689283" cy="1686487"/>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三個以 </a:t>
            </a:r>
            <a:r>
              <a:rPr lang="en-US" altLang="zh-TW" sz="2400" dirty="0">
                <a:solidFill>
                  <a:srgbClr val="202122"/>
                </a:solidFill>
                <a:latin typeface="微軟正黑體" panose="020B0604030504040204" pitchFamily="34" charset="-120"/>
                <a:ea typeface="微軟正黑體" panose="020B0604030504040204" pitchFamily="34" charset="-120"/>
              </a:rPr>
              <a:t>120 </a:t>
            </a:r>
            <a:r>
              <a:rPr lang="zh-TW" altLang="en-US" sz="2400" dirty="0">
                <a:solidFill>
                  <a:srgbClr val="202122"/>
                </a:solidFill>
                <a:latin typeface="微軟正黑體" panose="020B0604030504040204" pitchFamily="34" charset="-120"/>
                <a:ea typeface="微軟正黑體" panose="020B0604030504040204" pitchFamily="34" charset="-120"/>
              </a:rPr>
              <a:t>度角放置的螢幕顯示場景、儀表板、車輛內部和鏡子。</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提供水平 </a:t>
            </a:r>
            <a:r>
              <a:rPr lang="en-US" altLang="zh-TW" sz="2400" dirty="0">
                <a:solidFill>
                  <a:srgbClr val="202122"/>
                </a:solidFill>
                <a:latin typeface="微軟正黑體" panose="020B0604030504040204" pitchFamily="34" charset="-120"/>
                <a:ea typeface="微軟正黑體" panose="020B0604030504040204" pitchFamily="34" charset="-120"/>
              </a:rPr>
              <a:t>180 </a:t>
            </a:r>
            <a:r>
              <a:rPr lang="zh-TW" altLang="en-US" sz="2400" dirty="0">
                <a:solidFill>
                  <a:srgbClr val="202122"/>
                </a:solidFill>
                <a:latin typeface="微軟正黑體" panose="020B0604030504040204" pitchFamily="34" charset="-120"/>
                <a:ea typeface="微軟正黑體" panose="020B0604030504040204" pitchFamily="34" charset="-120"/>
              </a:rPr>
              <a:t>度和垂直 </a:t>
            </a:r>
            <a:r>
              <a:rPr lang="en-US" altLang="zh-TW" sz="2400" dirty="0">
                <a:solidFill>
                  <a:srgbClr val="202122"/>
                </a:solidFill>
                <a:latin typeface="微軟正黑體" panose="020B0604030504040204" pitchFamily="34" charset="-120"/>
                <a:ea typeface="微軟正黑體" panose="020B0604030504040204" pitchFamily="34" charset="-120"/>
              </a:rPr>
              <a:t>45 </a:t>
            </a:r>
            <a:r>
              <a:rPr lang="zh-TW" altLang="en-US" sz="2400" dirty="0">
                <a:solidFill>
                  <a:srgbClr val="202122"/>
                </a:solidFill>
                <a:latin typeface="微軟正黑體" panose="020B0604030504040204" pitchFamily="34" charset="-120"/>
                <a:ea typeface="微軟正黑體" panose="020B0604030504040204" pitchFamily="34" charset="-120"/>
              </a:rPr>
              <a:t>度的視野。</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使用</a:t>
            </a:r>
            <a:r>
              <a:rPr lang="en-US" altLang="zh-TW" sz="2400" dirty="0" err="1">
                <a:solidFill>
                  <a:srgbClr val="202122"/>
                </a:solidFill>
                <a:latin typeface="微軟正黑體" panose="020B0604030504040204" pitchFamily="34" charset="-120"/>
                <a:ea typeface="微軟正黑體" panose="020B0604030504040204" pitchFamily="34" charset="-120"/>
              </a:rPr>
              <a:t>StSoftware</a:t>
            </a:r>
            <a:endParaRPr lang="en-US" altLang="zh-TW" sz="2400" dirty="0">
              <a:solidFill>
                <a:srgbClr val="202122"/>
              </a:solidFill>
              <a:latin typeface="微軟正黑體" panose="020B0604030504040204" pitchFamily="34" charset="-120"/>
              <a:ea typeface="微軟正黑體" panose="020B0604030504040204" pitchFamily="34" charset="-120"/>
            </a:endParaRPr>
          </a:p>
        </p:txBody>
      </p:sp>
      <p:pic>
        <p:nvPicPr>
          <p:cNvPr id="15" name="圖片 14">
            <a:extLst>
              <a:ext uri="{FF2B5EF4-FFF2-40B4-BE49-F238E27FC236}">
                <a16:creationId xmlns:a16="http://schemas.microsoft.com/office/drawing/2014/main" id="{F46CA861-7136-41B6-8F94-3F123A5D4E72}"/>
              </a:ext>
            </a:extLst>
          </p:cNvPr>
          <p:cNvPicPr/>
          <p:nvPr/>
        </p:nvPicPr>
        <p:blipFill rotWithShape="1">
          <a:blip r:embed="rId4"/>
          <a:srcRect r="49460" b="8730"/>
          <a:stretch/>
        </p:blipFill>
        <p:spPr>
          <a:xfrm>
            <a:off x="8610600" y="4584158"/>
            <a:ext cx="3508311" cy="2271013"/>
          </a:xfrm>
          <a:prstGeom prst="rect">
            <a:avLst/>
          </a:prstGeom>
        </p:spPr>
      </p:pic>
    </p:spTree>
    <p:extLst>
      <p:ext uri="{BB962C8B-B14F-4D97-AF65-F5344CB8AC3E}">
        <p14:creationId xmlns:p14="http://schemas.microsoft.com/office/powerpoint/2010/main" val="2691380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圓角 7">
            <a:extLst>
              <a:ext uri="{FF2B5EF4-FFF2-40B4-BE49-F238E27FC236}">
                <a16:creationId xmlns:a16="http://schemas.microsoft.com/office/drawing/2014/main" id="{6F61B689-1895-4AAD-8BCD-B571C160A73F}"/>
              </a:ext>
            </a:extLst>
          </p:cNvPr>
          <p:cNvSpPr/>
          <p:nvPr/>
        </p:nvSpPr>
        <p:spPr>
          <a:xfrm>
            <a:off x="250517" y="1091682"/>
            <a:ext cx="11705824" cy="5525502"/>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 name="投影片編號版面配置區 3">
            <a:extLst>
              <a:ext uri="{FF2B5EF4-FFF2-40B4-BE49-F238E27FC236}">
                <a16:creationId xmlns:a16="http://schemas.microsoft.com/office/drawing/2014/main" id="{CE932386-31EE-499D-83A8-905918CB9711}"/>
              </a:ext>
            </a:extLst>
          </p:cNvPr>
          <p:cNvSpPr>
            <a:spLocks noGrp="1"/>
          </p:cNvSpPr>
          <p:nvPr>
            <p:ph type="sldNum" sz="quarter" idx="12"/>
          </p:nvPr>
        </p:nvSpPr>
        <p:spPr/>
        <p:txBody>
          <a:bodyPr/>
          <a:lstStyle/>
          <a:p>
            <a:fld id="{70CCEE11-ED14-124A-A67C-225DB931776F}" type="slidenum">
              <a:rPr kumimoji="1" lang="zh-TW" altLang="en-US" smtClean="0"/>
              <a:t>12</a:t>
            </a:fld>
            <a:endParaRPr kumimoji="1" lang="zh-TW" altLang="en-US"/>
          </a:p>
        </p:txBody>
      </p:sp>
      <p:pic>
        <p:nvPicPr>
          <p:cNvPr id="3" name="圖片 2">
            <a:extLst>
              <a:ext uri="{FF2B5EF4-FFF2-40B4-BE49-F238E27FC236}">
                <a16:creationId xmlns:a16="http://schemas.microsoft.com/office/drawing/2014/main" id="{790E60BF-19C2-C343-ABCC-D8ED568B79F3}"/>
              </a:ext>
            </a:extLst>
          </p:cNvPr>
          <p:cNvPicPr>
            <a:picLocks noChangeAspect="1"/>
          </p:cNvPicPr>
          <p:nvPr/>
        </p:nvPicPr>
        <p:blipFill>
          <a:blip r:embed="rId3"/>
          <a:stretch>
            <a:fillRect/>
          </a:stretch>
        </p:blipFill>
        <p:spPr>
          <a:xfrm>
            <a:off x="250517" y="194163"/>
            <a:ext cx="828000" cy="828000"/>
          </a:xfrm>
          <a:prstGeom prst="rect">
            <a:avLst/>
          </a:prstGeom>
        </p:spPr>
      </p:pic>
      <p:sp>
        <p:nvSpPr>
          <p:cNvPr id="12" name="矩形 11">
            <a:extLst>
              <a:ext uri="{FF2B5EF4-FFF2-40B4-BE49-F238E27FC236}">
                <a16:creationId xmlns:a16="http://schemas.microsoft.com/office/drawing/2014/main" id="{61D0293D-8B11-D54B-8882-061306A12909}"/>
              </a:ext>
            </a:extLst>
          </p:cNvPr>
          <p:cNvSpPr/>
          <p:nvPr/>
        </p:nvSpPr>
        <p:spPr>
          <a:xfrm>
            <a:off x="1306687" y="648505"/>
            <a:ext cx="3405271" cy="26589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BF59E6C8-4257-074B-9B9C-3CBD244D6396}"/>
              </a:ext>
            </a:extLst>
          </p:cNvPr>
          <p:cNvSpPr/>
          <p:nvPr/>
        </p:nvSpPr>
        <p:spPr>
          <a:xfrm>
            <a:off x="1306688" y="194163"/>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方法</a:t>
            </a:r>
            <a:r>
              <a:rPr lang="en-US" altLang="zh-TW"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32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場景</a:t>
            </a:r>
            <a:endPar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79" name="矩形 78">
            <a:extLst>
              <a:ext uri="{FF2B5EF4-FFF2-40B4-BE49-F238E27FC236}">
                <a16:creationId xmlns:a16="http://schemas.microsoft.com/office/drawing/2014/main" id="{9731B099-7031-4FCE-B4C9-F760CD101898}"/>
              </a:ext>
            </a:extLst>
          </p:cNvPr>
          <p:cNvSpPr/>
          <p:nvPr/>
        </p:nvSpPr>
        <p:spPr>
          <a:xfrm>
            <a:off x="664517" y="1156174"/>
            <a:ext cx="10689283" cy="3348481"/>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兩種場景（共 </a:t>
            </a:r>
            <a:r>
              <a:rPr lang="en-US" altLang="zh-TW" sz="2400" dirty="0">
                <a:solidFill>
                  <a:srgbClr val="202122"/>
                </a:solidFill>
                <a:latin typeface="微軟正黑體" panose="020B0604030504040204" pitchFamily="34" charset="-120"/>
                <a:ea typeface="微軟正黑體" panose="020B0604030504040204" pitchFamily="34" charset="-120"/>
              </a:rPr>
              <a:t>7 </a:t>
            </a:r>
            <a:r>
              <a:rPr lang="zh-TW" altLang="en-US" sz="2400" dirty="0">
                <a:solidFill>
                  <a:srgbClr val="202122"/>
                </a:solidFill>
                <a:latin typeface="微軟正黑體" panose="020B0604030504040204" pitchFamily="34" charset="-120"/>
                <a:ea typeface="微軟正黑體" panose="020B0604030504040204" pitchFamily="34" charset="-120"/>
              </a:rPr>
              <a:t>公里）組成的駕駛環境。</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第一部分在</a:t>
            </a:r>
            <a:r>
              <a:rPr lang="zh-TW" altLang="en-US" sz="2400" b="1" dirty="0">
                <a:solidFill>
                  <a:srgbClr val="202122"/>
                </a:solidFill>
                <a:latin typeface="微軟正黑體" panose="020B0604030504040204" pitchFamily="34" charset="-120"/>
                <a:ea typeface="微軟正黑體" panose="020B0604030504040204" pitchFamily="34" charset="-120"/>
              </a:rPr>
              <a:t>城市環境</a:t>
            </a:r>
            <a:r>
              <a:rPr lang="zh-TW" altLang="en-US" sz="2400" dirty="0">
                <a:solidFill>
                  <a:srgbClr val="202122"/>
                </a:solidFill>
                <a:latin typeface="微軟正黑體" panose="020B0604030504040204" pitchFamily="34" charset="-120"/>
                <a:ea typeface="微軟正黑體" panose="020B0604030504040204" pitchFamily="34" charset="-120"/>
              </a:rPr>
              <a:t>中的駕駛（</a:t>
            </a:r>
            <a:r>
              <a:rPr lang="en-US" altLang="zh-TW" sz="2400" dirty="0">
                <a:solidFill>
                  <a:srgbClr val="202122"/>
                </a:solidFill>
                <a:latin typeface="微軟正黑體" panose="020B0604030504040204" pitchFamily="34" charset="-120"/>
                <a:ea typeface="微軟正黑體" panose="020B0604030504040204" pitchFamily="34" charset="-120"/>
              </a:rPr>
              <a:t>2 </a:t>
            </a:r>
            <a:r>
              <a:rPr lang="zh-TW" altLang="en-US" sz="2400" dirty="0">
                <a:solidFill>
                  <a:srgbClr val="202122"/>
                </a:solidFill>
                <a:latin typeface="微軟正黑體" panose="020B0604030504040204" pitchFamily="34" charset="-120"/>
                <a:ea typeface="微軟正黑體" panose="020B0604030504040204" pitchFamily="34" charset="-120"/>
              </a:rPr>
              <a:t>公里）。</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此階段，所有參與者都手動駕駛，</a:t>
            </a:r>
            <a:r>
              <a:rPr lang="zh-TW" altLang="en-US" sz="2400" b="1" dirty="0">
                <a:solidFill>
                  <a:srgbClr val="202122"/>
                </a:solidFill>
                <a:latin typeface="微軟正黑體" panose="020B0604030504040204" pitchFamily="34" charset="-120"/>
                <a:ea typeface="微軟正黑體" panose="020B0604030504040204" pitchFamily="34" charset="-120"/>
              </a:rPr>
              <a:t>無法使用 </a:t>
            </a:r>
            <a:r>
              <a:rPr lang="en-US" altLang="zh-TW" sz="2400" b="1" dirty="0">
                <a:solidFill>
                  <a:srgbClr val="202122"/>
                </a:solidFill>
                <a:latin typeface="微軟正黑體" panose="020B0604030504040204" pitchFamily="34" charset="-120"/>
                <a:ea typeface="微軟正黑體" panose="020B0604030504040204" pitchFamily="34" charset="-120"/>
              </a:rPr>
              <a:t>ACC</a:t>
            </a:r>
            <a:r>
              <a:rPr lang="zh-TW" altLang="en-US" sz="2400" dirty="0">
                <a:solidFill>
                  <a:srgbClr val="202122"/>
                </a:solidFill>
                <a:latin typeface="微軟正黑體" panose="020B0604030504040204" pitchFamily="34" charset="-120"/>
                <a:ea typeface="微軟正黑體" panose="020B0604030504040204" pitchFamily="34" charset="-120"/>
              </a:rPr>
              <a:t>。目的是讓參與者習慣在駕駛模擬器中駕駛。</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第二部分，由一條高速公路的兩個路段（每段 </a:t>
            </a:r>
            <a:r>
              <a:rPr lang="en-US" altLang="zh-TW" sz="2400" dirty="0">
                <a:solidFill>
                  <a:srgbClr val="202122"/>
                </a:solidFill>
                <a:latin typeface="微軟正黑體" panose="020B0604030504040204" pitchFamily="34" charset="-120"/>
                <a:ea typeface="微軟正黑體" panose="020B0604030504040204" pitchFamily="34" charset="-120"/>
              </a:rPr>
              <a:t>2 </a:t>
            </a:r>
            <a:r>
              <a:rPr lang="zh-TW" altLang="en-US" sz="2400" dirty="0">
                <a:solidFill>
                  <a:srgbClr val="202122"/>
                </a:solidFill>
                <a:latin typeface="微軟正黑體" panose="020B0604030504040204" pitchFamily="34" charset="-120"/>
                <a:ea typeface="微軟正黑體" panose="020B0604030504040204" pitchFamily="34" charset="-120"/>
              </a:rPr>
              <a:t>公里）組成，雙向兩車道，並由單車道延伸（</a:t>
            </a:r>
            <a:r>
              <a:rPr lang="en-US" altLang="zh-TW" sz="2400" dirty="0">
                <a:solidFill>
                  <a:srgbClr val="202122"/>
                </a:solidFill>
                <a:latin typeface="微軟正黑體" panose="020B0604030504040204" pitchFamily="34" charset="-120"/>
                <a:ea typeface="微軟正黑體" panose="020B0604030504040204" pitchFamily="34" charset="-120"/>
              </a:rPr>
              <a:t>1 </a:t>
            </a:r>
            <a:r>
              <a:rPr lang="zh-TW" altLang="en-US" sz="2400" dirty="0">
                <a:solidFill>
                  <a:srgbClr val="202122"/>
                </a:solidFill>
                <a:latin typeface="微軟正黑體" panose="020B0604030504040204" pitchFamily="34" charset="-120"/>
                <a:ea typeface="微軟正黑體" panose="020B0604030504040204" pitchFamily="34" charset="-120"/>
              </a:rPr>
              <a:t>公里）連接。</a:t>
            </a:r>
            <a:endParaRPr lang="en-US" altLang="zh-TW" sz="2400" dirty="0">
              <a:solidFill>
                <a:srgbClr val="202122"/>
              </a:solidFill>
              <a:latin typeface="微軟正黑體" panose="020B0604030504040204" pitchFamily="34" charset="-120"/>
              <a:ea typeface="微軟正黑體" panose="020B0604030504040204" pitchFamily="34" charset="-120"/>
            </a:endParaRPr>
          </a:p>
        </p:txBody>
      </p:sp>
      <p:pic>
        <p:nvPicPr>
          <p:cNvPr id="9" name="圖片 8">
            <a:extLst>
              <a:ext uri="{FF2B5EF4-FFF2-40B4-BE49-F238E27FC236}">
                <a16:creationId xmlns:a16="http://schemas.microsoft.com/office/drawing/2014/main" id="{964186B7-13A5-449A-87CE-5DA69250A32C}"/>
              </a:ext>
            </a:extLst>
          </p:cNvPr>
          <p:cNvPicPr/>
          <p:nvPr/>
        </p:nvPicPr>
        <p:blipFill rotWithShape="1">
          <a:blip r:embed="rId4"/>
          <a:srcRect l="50000" b="7581"/>
          <a:stretch/>
        </p:blipFill>
        <p:spPr>
          <a:xfrm>
            <a:off x="8838771" y="76771"/>
            <a:ext cx="2870778" cy="2158806"/>
          </a:xfrm>
          <a:prstGeom prst="rect">
            <a:avLst/>
          </a:prstGeom>
        </p:spPr>
      </p:pic>
      <p:sp>
        <p:nvSpPr>
          <p:cNvPr id="2" name="矩形 1">
            <a:extLst>
              <a:ext uri="{FF2B5EF4-FFF2-40B4-BE49-F238E27FC236}">
                <a16:creationId xmlns:a16="http://schemas.microsoft.com/office/drawing/2014/main" id="{7D299472-0B50-4851-AD6E-B4F1928F2395}"/>
              </a:ext>
            </a:extLst>
          </p:cNvPr>
          <p:cNvSpPr/>
          <p:nvPr/>
        </p:nvSpPr>
        <p:spPr>
          <a:xfrm>
            <a:off x="1987420" y="5326334"/>
            <a:ext cx="7367595" cy="4399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cxnSp>
        <p:nvCxnSpPr>
          <p:cNvPr id="6" name="直線接點 5">
            <a:extLst>
              <a:ext uri="{FF2B5EF4-FFF2-40B4-BE49-F238E27FC236}">
                <a16:creationId xmlns:a16="http://schemas.microsoft.com/office/drawing/2014/main" id="{8BA605BE-342F-4156-BF83-988EA6B472C9}"/>
              </a:ext>
            </a:extLst>
          </p:cNvPr>
          <p:cNvCxnSpPr/>
          <p:nvPr/>
        </p:nvCxnSpPr>
        <p:spPr>
          <a:xfrm>
            <a:off x="3909531" y="5326334"/>
            <a:ext cx="0" cy="439984"/>
          </a:xfrm>
          <a:prstGeom prst="line">
            <a:avLst/>
          </a:prstGeom>
        </p:spPr>
        <p:style>
          <a:lnRef idx="3">
            <a:schemeClr val="accent2"/>
          </a:lnRef>
          <a:fillRef idx="0">
            <a:schemeClr val="accent2"/>
          </a:fillRef>
          <a:effectRef idx="2">
            <a:schemeClr val="accent2"/>
          </a:effectRef>
          <a:fontRef idx="minor">
            <a:schemeClr val="tx1"/>
          </a:fontRef>
        </p:style>
      </p:cxnSp>
      <p:cxnSp>
        <p:nvCxnSpPr>
          <p:cNvPr id="15" name="直線接點 14">
            <a:extLst>
              <a:ext uri="{FF2B5EF4-FFF2-40B4-BE49-F238E27FC236}">
                <a16:creationId xmlns:a16="http://schemas.microsoft.com/office/drawing/2014/main" id="{53BD0BE4-C573-4377-85DB-7DC199D4D3A9}"/>
              </a:ext>
            </a:extLst>
          </p:cNvPr>
          <p:cNvCxnSpPr/>
          <p:nvPr/>
        </p:nvCxnSpPr>
        <p:spPr>
          <a:xfrm>
            <a:off x="5890728" y="5326334"/>
            <a:ext cx="0" cy="439984"/>
          </a:xfrm>
          <a:prstGeom prst="line">
            <a:avLst/>
          </a:prstGeom>
        </p:spPr>
        <p:style>
          <a:lnRef idx="3">
            <a:schemeClr val="accent2"/>
          </a:lnRef>
          <a:fillRef idx="0">
            <a:schemeClr val="accent2"/>
          </a:fillRef>
          <a:effectRef idx="2">
            <a:schemeClr val="accent2"/>
          </a:effectRef>
          <a:fontRef idx="minor">
            <a:schemeClr val="tx1"/>
          </a:fontRef>
        </p:style>
      </p:cxnSp>
      <p:cxnSp>
        <p:nvCxnSpPr>
          <p:cNvPr id="16" name="直線接點 15">
            <a:extLst>
              <a:ext uri="{FF2B5EF4-FFF2-40B4-BE49-F238E27FC236}">
                <a16:creationId xmlns:a16="http://schemas.microsoft.com/office/drawing/2014/main" id="{5BF88C27-78D1-4F6B-AB1F-492DBE3715AC}"/>
              </a:ext>
            </a:extLst>
          </p:cNvPr>
          <p:cNvCxnSpPr/>
          <p:nvPr/>
        </p:nvCxnSpPr>
        <p:spPr>
          <a:xfrm>
            <a:off x="7083143" y="5326334"/>
            <a:ext cx="0" cy="439984"/>
          </a:xfrm>
          <a:prstGeom prst="line">
            <a:avLst/>
          </a:prstGeom>
        </p:spPr>
        <p:style>
          <a:lnRef idx="3">
            <a:schemeClr val="accent2"/>
          </a:lnRef>
          <a:fillRef idx="0">
            <a:schemeClr val="accent2"/>
          </a:fillRef>
          <a:effectRef idx="2">
            <a:schemeClr val="accent2"/>
          </a:effectRef>
          <a:fontRef idx="minor">
            <a:schemeClr val="tx1"/>
          </a:fontRef>
        </p:style>
      </p:cxnSp>
      <p:sp>
        <p:nvSpPr>
          <p:cNvPr id="5" name="文字方塊 4">
            <a:extLst>
              <a:ext uri="{FF2B5EF4-FFF2-40B4-BE49-F238E27FC236}">
                <a16:creationId xmlns:a16="http://schemas.microsoft.com/office/drawing/2014/main" id="{C45E819D-1019-4E06-A531-4F335CC1B7E7}"/>
              </a:ext>
            </a:extLst>
          </p:cNvPr>
          <p:cNvSpPr txBox="1"/>
          <p:nvPr/>
        </p:nvSpPr>
        <p:spPr>
          <a:xfrm>
            <a:off x="2215662" y="5990252"/>
            <a:ext cx="1248507" cy="369332"/>
          </a:xfrm>
          <a:prstGeom prst="rect">
            <a:avLst/>
          </a:prstGeom>
          <a:noFill/>
        </p:spPr>
        <p:txBody>
          <a:bodyPr wrap="square" rtlCol="0">
            <a:spAutoFit/>
          </a:bodyPr>
          <a:lstStyle/>
          <a:p>
            <a:r>
              <a:rPr lang="zh-TW" altLang="en-US" dirty="0"/>
              <a:t>城市</a:t>
            </a:r>
            <a:r>
              <a:rPr lang="en-US" altLang="zh-TW" dirty="0"/>
              <a:t>(2KM)</a:t>
            </a:r>
            <a:endParaRPr lang="zh-TW" altLang="en-US" dirty="0"/>
          </a:p>
        </p:txBody>
      </p:sp>
      <p:sp>
        <p:nvSpPr>
          <p:cNvPr id="14" name="文字方塊 13">
            <a:extLst>
              <a:ext uri="{FF2B5EF4-FFF2-40B4-BE49-F238E27FC236}">
                <a16:creationId xmlns:a16="http://schemas.microsoft.com/office/drawing/2014/main" id="{ED547993-966D-4149-8E40-555CAD04893F}"/>
              </a:ext>
            </a:extLst>
          </p:cNvPr>
          <p:cNvSpPr txBox="1"/>
          <p:nvPr/>
        </p:nvSpPr>
        <p:spPr>
          <a:xfrm>
            <a:off x="4021016" y="5990252"/>
            <a:ext cx="1614735" cy="369332"/>
          </a:xfrm>
          <a:prstGeom prst="rect">
            <a:avLst/>
          </a:prstGeom>
          <a:noFill/>
        </p:spPr>
        <p:txBody>
          <a:bodyPr wrap="square" rtlCol="0">
            <a:spAutoFit/>
          </a:bodyPr>
          <a:lstStyle/>
          <a:p>
            <a:r>
              <a:rPr lang="zh-TW" altLang="en-US" dirty="0"/>
              <a:t>高速公路</a:t>
            </a:r>
            <a:r>
              <a:rPr lang="en-US" altLang="zh-TW" dirty="0"/>
              <a:t>(2KM)</a:t>
            </a:r>
            <a:endParaRPr lang="zh-TW" altLang="en-US" dirty="0"/>
          </a:p>
        </p:txBody>
      </p:sp>
      <p:sp>
        <p:nvSpPr>
          <p:cNvPr id="17" name="文字方塊 16">
            <a:extLst>
              <a:ext uri="{FF2B5EF4-FFF2-40B4-BE49-F238E27FC236}">
                <a16:creationId xmlns:a16="http://schemas.microsoft.com/office/drawing/2014/main" id="{808A26B0-DBEB-48D6-9819-EF53127CF507}"/>
              </a:ext>
            </a:extLst>
          </p:cNvPr>
          <p:cNvSpPr txBox="1"/>
          <p:nvPr/>
        </p:nvSpPr>
        <p:spPr>
          <a:xfrm>
            <a:off x="7496909" y="5990252"/>
            <a:ext cx="1614735" cy="369332"/>
          </a:xfrm>
          <a:prstGeom prst="rect">
            <a:avLst/>
          </a:prstGeom>
          <a:noFill/>
        </p:spPr>
        <p:txBody>
          <a:bodyPr wrap="square" rtlCol="0">
            <a:spAutoFit/>
          </a:bodyPr>
          <a:lstStyle/>
          <a:p>
            <a:r>
              <a:rPr lang="zh-TW" altLang="en-US" dirty="0"/>
              <a:t>高速公路</a:t>
            </a:r>
            <a:r>
              <a:rPr lang="en-US" altLang="zh-TW" dirty="0"/>
              <a:t>(2KM)</a:t>
            </a:r>
            <a:endParaRPr lang="zh-TW" altLang="en-US" dirty="0"/>
          </a:p>
        </p:txBody>
      </p:sp>
      <p:sp>
        <p:nvSpPr>
          <p:cNvPr id="18" name="文字方塊 17">
            <a:extLst>
              <a:ext uri="{FF2B5EF4-FFF2-40B4-BE49-F238E27FC236}">
                <a16:creationId xmlns:a16="http://schemas.microsoft.com/office/drawing/2014/main" id="{EB608724-D590-4BBA-9784-44BD19C306E2}"/>
              </a:ext>
            </a:extLst>
          </p:cNvPr>
          <p:cNvSpPr txBox="1"/>
          <p:nvPr/>
        </p:nvSpPr>
        <p:spPr>
          <a:xfrm>
            <a:off x="5671217" y="4768748"/>
            <a:ext cx="1614735" cy="369332"/>
          </a:xfrm>
          <a:prstGeom prst="rect">
            <a:avLst/>
          </a:prstGeom>
          <a:noFill/>
        </p:spPr>
        <p:txBody>
          <a:bodyPr wrap="square" rtlCol="0">
            <a:spAutoFit/>
          </a:bodyPr>
          <a:lstStyle/>
          <a:p>
            <a:r>
              <a:rPr lang="zh-TW" altLang="en-US" dirty="0"/>
              <a:t>連接公路</a:t>
            </a:r>
            <a:r>
              <a:rPr lang="en-US" altLang="zh-TW" dirty="0"/>
              <a:t>(1KM)</a:t>
            </a:r>
            <a:endParaRPr lang="zh-TW" altLang="en-US" dirty="0"/>
          </a:p>
        </p:txBody>
      </p:sp>
    </p:spTree>
    <p:extLst>
      <p:ext uri="{BB962C8B-B14F-4D97-AF65-F5344CB8AC3E}">
        <p14:creationId xmlns:p14="http://schemas.microsoft.com/office/powerpoint/2010/main" val="2602400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圓角 7">
            <a:extLst>
              <a:ext uri="{FF2B5EF4-FFF2-40B4-BE49-F238E27FC236}">
                <a16:creationId xmlns:a16="http://schemas.microsoft.com/office/drawing/2014/main" id="{6F61B689-1895-4AAD-8BCD-B571C160A73F}"/>
              </a:ext>
            </a:extLst>
          </p:cNvPr>
          <p:cNvSpPr/>
          <p:nvPr/>
        </p:nvSpPr>
        <p:spPr>
          <a:xfrm>
            <a:off x="250517" y="1138335"/>
            <a:ext cx="11705824" cy="5525502"/>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 name="投影片編號版面配置區 3">
            <a:extLst>
              <a:ext uri="{FF2B5EF4-FFF2-40B4-BE49-F238E27FC236}">
                <a16:creationId xmlns:a16="http://schemas.microsoft.com/office/drawing/2014/main" id="{CE932386-31EE-499D-83A8-905918CB9711}"/>
              </a:ext>
            </a:extLst>
          </p:cNvPr>
          <p:cNvSpPr>
            <a:spLocks noGrp="1"/>
          </p:cNvSpPr>
          <p:nvPr>
            <p:ph type="sldNum" sz="quarter" idx="12"/>
          </p:nvPr>
        </p:nvSpPr>
        <p:spPr/>
        <p:txBody>
          <a:bodyPr/>
          <a:lstStyle/>
          <a:p>
            <a:fld id="{70CCEE11-ED14-124A-A67C-225DB931776F}" type="slidenum">
              <a:rPr kumimoji="1" lang="zh-TW" altLang="en-US" smtClean="0"/>
              <a:t>13</a:t>
            </a:fld>
            <a:endParaRPr kumimoji="1" lang="zh-TW" altLang="en-US"/>
          </a:p>
        </p:txBody>
      </p:sp>
      <p:pic>
        <p:nvPicPr>
          <p:cNvPr id="3" name="圖片 2">
            <a:extLst>
              <a:ext uri="{FF2B5EF4-FFF2-40B4-BE49-F238E27FC236}">
                <a16:creationId xmlns:a16="http://schemas.microsoft.com/office/drawing/2014/main" id="{790E60BF-19C2-C343-ABCC-D8ED568B79F3}"/>
              </a:ext>
            </a:extLst>
          </p:cNvPr>
          <p:cNvPicPr>
            <a:picLocks noChangeAspect="1"/>
          </p:cNvPicPr>
          <p:nvPr/>
        </p:nvPicPr>
        <p:blipFill>
          <a:blip r:embed="rId3"/>
          <a:stretch>
            <a:fillRect/>
          </a:stretch>
        </p:blipFill>
        <p:spPr>
          <a:xfrm>
            <a:off x="250517" y="194163"/>
            <a:ext cx="828000" cy="828000"/>
          </a:xfrm>
          <a:prstGeom prst="rect">
            <a:avLst/>
          </a:prstGeom>
        </p:spPr>
      </p:pic>
      <p:sp>
        <p:nvSpPr>
          <p:cNvPr id="12" name="矩形 11">
            <a:extLst>
              <a:ext uri="{FF2B5EF4-FFF2-40B4-BE49-F238E27FC236}">
                <a16:creationId xmlns:a16="http://schemas.microsoft.com/office/drawing/2014/main" id="{61D0293D-8B11-D54B-8882-061306A12909}"/>
              </a:ext>
            </a:extLst>
          </p:cNvPr>
          <p:cNvSpPr/>
          <p:nvPr/>
        </p:nvSpPr>
        <p:spPr>
          <a:xfrm>
            <a:off x="1306687" y="648505"/>
            <a:ext cx="3405271" cy="26589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BF59E6C8-4257-074B-9B9C-3CBD244D6396}"/>
              </a:ext>
            </a:extLst>
          </p:cNvPr>
          <p:cNvSpPr/>
          <p:nvPr/>
        </p:nvSpPr>
        <p:spPr>
          <a:xfrm>
            <a:off x="1306688" y="194163"/>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方法</a:t>
            </a:r>
            <a:r>
              <a:rPr lang="en-US" altLang="zh-TW"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32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場景</a:t>
            </a:r>
            <a:endPar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79" name="矩形 78">
            <a:extLst>
              <a:ext uri="{FF2B5EF4-FFF2-40B4-BE49-F238E27FC236}">
                <a16:creationId xmlns:a16="http://schemas.microsoft.com/office/drawing/2014/main" id="{9731B099-7031-4FCE-B4C9-F760CD101898}"/>
              </a:ext>
            </a:extLst>
          </p:cNvPr>
          <p:cNvSpPr/>
          <p:nvPr/>
        </p:nvSpPr>
        <p:spPr>
          <a:xfrm>
            <a:off x="664517" y="1156174"/>
            <a:ext cx="10689283" cy="3902479"/>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在本研究中，</a:t>
            </a:r>
            <a:r>
              <a:rPr lang="zh-TW" altLang="en-US" sz="2400" b="1" dirty="0">
                <a:solidFill>
                  <a:srgbClr val="202122"/>
                </a:solidFill>
                <a:latin typeface="微軟正黑體" panose="020B0604030504040204" pitchFamily="34" charset="-120"/>
                <a:ea typeface="微軟正黑體" panose="020B0604030504040204" pitchFamily="34" charset="-120"/>
              </a:rPr>
              <a:t>僅分析了在兩個高速公路段收集的數據</a:t>
            </a:r>
            <a:r>
              <a:rPr lang="zh-TW" altLang="en-US" sz="2400" dirty="0">
                <a:solidFill>
                  <a:srgbClr val="202122"/>
                </a:solidFill>
                <a:latin typeface="微軟正黑體" panose="020B0604030504040204" pitchFamily="34" charset="-120"/>
                <a:ea typeface="微軟正黑體" panose="020B0604030504040204" pitchFamily="34" charset="-120"/>
              </a:rPr>
              <a:t>。周圍車輛的速度被編程為隨機變化，右側車道為 </a:t>
            </a:r>
            <a:r>
              <a:rPr lang="en-US" altLang="zh-TW" sz="2400" dirty="0">
                <a:solidFill>
                  <a:srgbClr val="202122"/>
                </a:solidFill>
                <a:latin typeface="微軟正黑體" panose="020B0604030504040204" pitchFamily="34" charset="-120"/>
                <a:ea typeface="微軟正黑體" panose="020B0604030504040204" pitchFamily="34" charset="-120"/>
              </a:rPr>
              <a:t>80 </a:t>
            </a:r>
            <a:r>
              <a:rPr lang="zh-TW" altLang="en-US" sz="2400" dirty="0">
                <a:solidFill>
                  <a:srgbClr val="202122"/>
                </a:solidFill>
                <a:latin typeface="微軟正黑體" panose="020B0604030504040204" pitchFamily="34" charset="-120"/>
                <a:ea typeface="微軟正黑體" panose="020B0604030504040204" pitchFamily="34" charset="-120"/>
              </a:rPr>
              <a:t>至 </a:t>
            </a:r>
            <a:r>
              <a:rPr lang="en-US" altLang="zh-TW" sz="2400" dirty="0">
                <a:solidFill>
                  <a:srgbClr val="202122"/>
                </a:solidFill>
                <a:latin typeface="微軟正黑體" panose="020B0604030504040204" pitchFamily="34" charset="-120"/>
                <a:ea typeface="微軟正黑體" panose="020B0604030504040204" pitchFamily="34" charset="-120"/>
              </a:rPr>
              <a:t>85 </a:t>
            </a:r>
            <a:r>
              <a:rPr lang="zh-TW" altLang="en-US" sz="2400" dirty="0">
                <a:solidFill>
                  <a:srgbClr val="202122"/>
                </a:solidFill>
                <a:latin typeface="微軟正黑體" panose="020B0604030504040204" pitchFamily="34" charset="-120"/>
                <a:ea typeface="微軟正黑體" panose="020B0604030504040204" pitchFamily="34" charset="-120"/>
              </a:rPr>
              <a:t>公里</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小時，</a:t>
            </a:r>
            <a:r>
              <a:rPr lang="en-US" altLang="zh-TW" sz="2400" dirty="0">
                <a:solidFill>
                  <a:srgbClr val="202122"/>
                </a:solidFill>
                <a:latin typeface="微軟正黑體" panose="020B0604030504040204" pitchFamily="34" charset="-120"/>
                <a:ea typeface="微軟正黑體" panose="020B0604030504040204" pitchFamily="34" charset="-120"/>
              </a:rPr>
              <a:t>110 </a:t>
            </a:r>
            <a:r>
              <a:rPr lang="zh-TW" altLang="en-US" sz="2400" dirty="0">
                <a:solidFill>
                  <a:srgbClr val="202122"/>
                </a:solidFill>
                <a:latin typeface="微軟正黑體" panose="020B0604030504040204" pitchFamily="34" charset="-120"/>
                <a:ea typeface="微軟正黑體" panose="020B0604030504040204" pitchFamily="34" charset="-120"/>
              </a:rPr>
              <a:t>至 </a:t>
            </a:r>
            <a:r>
              <a:rPr lang="en-US" altLang="zh-TW" sz="2400" dirty="0">
                <a:solidFill>
                  <a:srgbClr val="202122"/>
                </a:solidFill>
                <a:latin typeface="微軟正黑體" panose="020B0604030504040204" pitchFamily="34" charset="-120"/>
                <a:ea typeface="微軟正黑體" panose="020B0604030504040204" pitchFamily="34" charset="-120"/>
              </a:rPr>
              <a:t>115 </a:t>
            </a:r>
            <a:r>
              <a:rPr lang="zh-TW" altLang="en-US" sz="2400" dirty="0">
                <a:solidFill>
                  <a:srgbClr val="202122"/>
                </a:solidFill>
                <a:latin typeface="微軟正黑體" panose="020B0604030504040204" pitchFamily="34" charset="-120"/>
                <a:ea typeface="微軟正黑體" panose="020B0604030504040204" pitchFamily="34" charset="-120"/>
              </a:rPr>
              <a:t>公里</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小時，左側車道為 </a:t>
            </a:r>
            <a:r>
              <a:rPr lang="en-US" altLang="zh-TW" sz="2400" dirty="0">
                <a:solidFill>
                  <a:srgbClr val="202122"/>
                </a:solidFill>
                <a:latin typeface="微軟正黑體" panose="020B0604030504040204" pitchFamily="34" charset="-120"/>
                <a:ea typeface="微軟正黑體" panose="020B0604030504040204" pitchFamily="34" charset="-120"/>
              </a:rPr>
              <a:t>120 </a:t>
            </a:r>
            <a:r>
              <a:rPr lang="zh-TW" altLang="en-US" sz="2400" dirty="0">
                <a:solidFill>
                  <a:srgbClr val="202122"/>
                </a:solidFill>
                <a:latin typeface="微軟正黑體" panose="020B0604030504040204" pitchFamily="34" charset="-120"/>
                <a:ea typeface="微軟正黑體" panose="020B0604030504040204" pitchFamily="34" charset="-120"/>
              </a:rPr>
              <a:t>至 </a:t>
            </a:r>
            <a:r>
              <a:rPr lang="en-US" altLang="zh-TW" sz="2400" dirty="0">
                <a:solidFill>
                  <a:srgbClr val="202122"/>
                </a:solidFill>
                <a:latin typeface="微軟正黑體" panose="020B0604030504040204" pitchFamily="34" charset="-120"/>
                <a:ea typeface="微軟正黑體" panose="020B0604030504040204" pitchFamily="34" charset="-120"/>
              </a:rPr>
              <a:t>125 </a:t>
            </a:r>
            <a:r>
              <a:rPr lang="zh-TW" altLang="en-US" sz="2400" dirty="0">
                <a:solidFill>
                  <a:srgbClr val="202122"/>
                </a:solidFill>
                <a:latin typeface="微軟正黑體" panose="020B0604030504040204" pitchFamily="34" charset="-120"/>
                <a:ea typeface="微軟正黑體" panose="020B0604030504040204" pitchFamily="34" charset="-120"/>
              </a:rPr>
              <a:t>公里</a:t>
            </a:r>
            <a:r>
              <a:rPr lang="en-US" altLang="zh-TW" sz="2400" dirty="0">
                <a:solidFill>
                  <a:srgbClr val="202122"/>
                </a:solidFill>
                <a:latin typeface="微軟正黑體" panose="020B0604030504040204" pitchFamily="34" charset="-120"/>
                <a:ea typeface="微軟正黑體" panose="020B0604030504040204" pitchFamily="34" charset="-120"/>
              </a:rPr>
              <a:t>/</a:t>
            </a:r>
            <a:r>
              <a:rPr lang="zh-TW" altLang="en-US" sz="2400" dirty="0">
                <a:solidFill>
                  <a:srgbClr val="202122"/>
                </a:solidFill>
                <a:latin typeface="微軟正黑體" panose="020B0604030504040204" pitchFamily="34" charset="-120"/>
                <a:ea typeface="微軟正黑體" panose="020B0604030504040204" pitchFamily="34" charset="-120"/>
              </a:rPr>
              <a:t>小時。當前車的速度低於自己的速度時，這些車輛改變車道。</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當 </a:t>
            </a:r>
            <a:r>
              <a:rPr lang="en-US" altLang="zh-TW" sz="2400" dirty="0">
                <a:solidFill>
                  <a:srgbClr val="202122"/>
                </a:solidFill>
                <a:latin typeface="微軟正黑體" panose="020B0604030504040204" pitchFamily="34" charset="-120"/>
                <a:ea typeface="微軟正黑體" panose="020B0604030504040204" pitchFamily="34" charset="-120"/>
              </a:rPr>
              <a:t>ACC </a:t>
            </a:r>
            <a:r>
              <a:rPr lang="zh-TW" altLang="en-US" sz="2400" dirty="0">
                <a:solidFill>
                  <a:srgbClr val="202122"/>
                </a:solidFill>
                <a:latin typeface="微軟正黑體" panose="020B0604030504040204" pitchFamily="34" charset="-120"/>
                <a:ea typeface="微軟正黑體" panose="020B0604030504040204" pitchFamily="34" charset="-120"/>
              </a:rPr>
              <a:t>開啟時，</a:t>
            </a:r>
            <a:r>
              <a:rPr lang="zh-TW" altLang="en-US" sz="2400" b="1" dirty="0">
                <a:solidFill>
                  <a:srgbClr val="202122"/>
                </a:solidFill>
                <a:latin typeface="微軟正黑體" panose="020B0604030504040204" pitchFamily="34" charset="-120"/>
                <a:ea typeface="微軟正黑體" panose="020B0604030504040204" pitchFamily="34" charset="-120"/>
              </a:rPr>
              <a:t>速度設置為 </a:t>
            </a:r>
            <a:r>
              <a:rPr lang="en-US" altLang="zh-TW" sz="2400" b="1" dirty="0">
                <a:solidFill>
                  <a:srgbClr val="202122"/>
                </a:solidFill>
                <a:latin typeface="微軟正黑體" panose="020B0604030504040204" pitchFamily="34" charset="-120"/>
                <a:ea typeface="微軟正黑體" panose="020B0604030504040204" pitchFamily="34" charset="-120"/>
              </a:rPr>
              <a:t>120 </a:t>
            </a:r>
            <a:r>
              <a:rPr lang="zh-TW" altLang="en-US" sz="2400" b="1" dirty="0">
                <a:solidFill>
                  <a:srgbClr val="202122"/>
                </a:solidFill>
                <a:latin typeface="微軟正黑體" panose="020B0604030504040204" pitchFamily="34" charset="-120"/>
                <a:ea typeface="微軟正黑體" panose="020B0604030504040204" pitchFamily="34" charset="-120"/>
              </a:rPr>
              <a:t>公里</a:t>
            </a:r>
            <a:r>
              <a:rPr lang="en-US" altLang="zh-TW" sz="2400" b="1" dirty="0">
                <a:solidFill>
                  <a:srgbClr val="202122"/>
                </a:solidFill>
                <a:latin typeface="微軟正黑體" panose="020B0604030504040204" pitchFamily="34" charset="-120"/>
                <a:ea typeface="微軟正黑體" panose="020B0604030504040204" pitchFamily="34" charset="-120"/>
              </a:rPr>
              <a:t>/</a:t>
            </a:r>
            <a:r>
              <a:rPr lang="zh-TW" altLang="en-US" sz="2400" b="1" dirty="0">
                <a:solidFill>
                  <a:srgbClr val="202122"/>
                </a:solidFill>
                <a:latin typeface="微軟正黑體" panose="020B0604030504040204" pitchFamily="34" charset="-120"/>
                <a:ea typeface="微軟正黑體" panose="020B0604030504040204" pitchFamily="34" charset="-120"/>
              </a:rPr>
              <a:t>小時</a:t>
            </a:r>
            <a:r>
              <a:rPr lang="zh-TW" altLang="en-US" sz="2400" dirty="0">
                <a:solidFill>
                  <a:srgbClr val="202122"/>
                </a:solidFill>
                <a:latin typeface="微軟正黑體" panose="020B0604030504040204" pitchFamily="34" charset="-120"/>
                <a:ea typeface="微軟正黑體" panose="020B0604030504040204" pitchFamily="34" charset="-120"/>
              </a:rPr>
              <a:t>（即限速），</a:t>
            </a:r>
            <a:r>
              <a:rPr lang="zh-TW" altLang="en-US" sz="2400" b="1" dirty="0">
                <a:solidFill>
                  <a:srgbClr val="202122"/>
                </a:solidFill>
                <a:latin typeface="微軟正黑體" panose="020B0604030504040204" pitchFamily="34" charset="-120"/>
                <a:ea typeface="微軟正黑體" panose="020B0604030504040204" pitchFamily="34" charset="-120"/>
              </a:rPr>
              <a:t>車頭時距設置為 </a:t>
            </a:r>
            <a:r>
              <a:rPr lang="en-US" altLang="zh-TW" sz="2400" b="1" dirty="0">
                <a:solidFill>
                  <a:srgbClr val="202122"/>
                </a:solidFill>
                <a:latin typeface="微軟正黑體" panose="020B0604030504040204" pitchFamily="34" charset="-120"/>
                <a:ea typeface="微軟正黑體" panose="020B0604030504040204" pitchFamily="34" charset="-120"/>
              </a:rPr>
              <a:t>1.5 </a:t>
            </a:r>
            <a:r>
              <a:rPr lang="zh-TW" altLang="en-US" sz="2400" b="1" dirty="0">
                <a:solidFill>
                  <a:srgbClr val="202122"/>
                </a:solidFill>
                <a:latin typeface="微軟正黑體" panose="020B0604030504040204" pitchFamily="34" charset="-120"/>
                <a:ea typeface="微軟正黑體" panose="020B0604030504040204" pitchFamily="34" charset="-120"/>
              </a:rPr>
              <a:t>秒</a:t>
            </a:r>
            <a:r>
              <a:rPr lang="zh-TW" altLang="en-US" sz="2400" dirty="0">
                <a:solidFill>
                  <a:srgbClr val="202122"/>
                </a:solidFill>
                <a:latin typeface="微軟正黑體" panose="020B0604030504040204" pitchFamily="34" charset="-120"/>
                <a:ea typeface="微軟正黑體" panose="020B0604030504040204" pitchFamily="34" charset="-120"/>
              </a:rPr>
              <a:t>，無法調節系統設置。 </a:t>
            </a:r>
            <a:r>
              <a:rPr lang="en-US" altLang="zh-TW" sz="2400" dirty="0">
                <a:solidFill>
                  <a:srgbClr val="202122"/>
                </a:solidFill>
                <a:latin typeface="微軟正黑體" panose="020B0604030504040204" pitchFamily="34" charset="-120"/>
                <a:ea typeface="微軟正黑體" panose="020B0604030504040204" pitchFamily="34" charset="-120"/>
              </a:rPr>
              <a:t>ACC </a:t>
            </a:r>
            <a:r>
              <a:rPr lang="zh-TW" altLang="en-US" sz="2400" dirty="0">
                <a:solidFill>
                  <a:srgbClr val="202122"/>
                </a:solidFill>
                <a:latin typeface="微軟正黑體" panose="020B0604030504040204" pitchFamily="34" charset="-120"/>
                <a:ea typeface="微軟正黑體" panose="020B0604030504040204" pitchFamily="34" charset="-120"/>
              </a:rPr>
              <a:t>在全速範圍內處於活動狀態，並且具有與手動駕駛相同的減速限制。</a:t>
            </a:r>
            <a:endParaRPr lang="en-US" altLang="zh-TW" sz="2400" dirty="0">
              <a:solidFill>
                <a:srgbClr val="202122"/>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210427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圓角 7">
            <a:extLst>
              <a:ext uri="{FF2B5EF4-FFF2-40B4-BE49-F238E27FC236}">
                <a16:creationId xmlns:a16="http://schemas.microsoft.com/office/drawing/2014/main" id="{6F61B689-1895-4AAD-8BCD-B571C160A73F}"/>
              </a:ext>
            </a:extLst>
          </p:cNvPr>
          <p:cNvSpPr/>
          <p:nvPr/>
        </p:nvSpPr>
        <p:spPr>
          <a:xfrm>
            <a:off x="250517" y="1138335"/>
            <a:ext cx="11705824" cy="5525502"/>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 name="投影片編號版面配置區 3">
            <a:extLst>
              <a:ext uri="{FF2B5EF4-FFF2-40B4-BE49-F238E27FC236}">
                <a16:creationId xmlns:a16="http://schemas.microsoft.com/office/drawing/2014/main" id="{CE932386-31EE-499D-83A8-905918CB9711}"/>
              </a:ext>
            </a:extLst>
          </p:cNvPr>
          <p:cNvSpPr>
            <a:spLocks noGrp="1"/>
          </p:cNvSpPr>
          <p:nvPr>
            <p:ph type="sldNum" sz="quarter" idx="12"/>
          </p:nvPr>
        </p:nvSpPr>
        <p:spPr/>
        <p:txBody>
          <a:bodyPr/>
          <a:lstStyle/>
          <a:p>
            <a:fld id="{70CCEE11-ED14-124A-A67C-225DB931776F}" type="slidenum">
              <a:rPr kumimoji="1" lang="zh-TW" altLang="en-US" smtClean="0"/>
              <a:t>14</a:t>
            </a:fld>
            <a:endParaRPr kumimoji="1" lang="zh-TW" altLang="en-US"/>
          </a:p>
        </p:txBody>
      </p:sp>
      <p:pic>
        <p:nvPicPr>
          <p:cNvPr id="3" name="圖片 2">
            <a:extLst>
              <a:ext uri="{FF2B5EF4-FFF2-40B4-BE49-F238E27FC236}">
                <a16:creationId xmlns:a16="http://schemas.microsoft.com/office/drawing/2014/main" id="{790E60BF-19C2-C343-ABCC-D8ED568B79F3}"/>
              </a:ext>
            </a:extLst>
          </p:cNvPr>
          <p:cNvPicPr>
            <a:picLocks noChangeAspect="1"/>
          </p:cNvPicPr>
          <p:nvPr/>
        </p:nvPicPr>
        <p:blipFill>
          <a:blip r:embed="rId3"/>
          <a:stretch>
            <a:fillRect/>
          </a:stretch>
        </p:blipFill>
        <p:spPr>
          <a:xfrm>
            <a:off x="250517" y="194163"/>
            <a:ext cx="828000" cy="828000"/>
          </a:xfrm>
          <a:prstGeom prst="rect">
            <a:avLst/>
          </a:prstGeom>
        </p:spPr>
      </p:pic>
      <p:sp>
        <p:nvSpPr>
          <p:cNvPr id="12" name="矩形 11">
            <a:extLst>
              <a:ext uri="{FF2B5EF4-FFF2-40B4-BE49-F238E27FC236}">
                <a16:creationId xmlns:a16="http://schemas.microsoft.com/office/drawing/2014/main" id="{61D0293D-8B11-D54B-8882-061306A12909}"/>
              </a:ext>
            </a:extLst>
          </p:cNvPr>
          <p:cNvSpPr/>
          <p:nvPr/>
        </p:nvSpPr>
        <p:spPr>
          <a:xfrm>
            <a:off x="1306687" y="648505"/>
            <a:ext cx="3405271" cy="26589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BF59E6C8-4257-074B-9B9C-3CBD244D6396}"/>
              </a:ext>
            </a:extLst>
          </p:cNvPr>
          <p:cNvSpPr/>
          <p:nvPr/>
        </p:nvSpPr>
        <p:spPr>
          <a:xfrm>
            <a:off x="1306688" y="194163"/>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方法</a:t>
            </a:r>
            <a:r>
              <a:rPr lang="en-US" altLang="zh-TW"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32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實驗設計</a:t>
            </a:r>
            <a:endPar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79" name="矩形 78">
            <a:extLst>
              <a:ext uri="{FF2B5EF4-FFF2-40B4-BE49-F238E27FC236}">
                <a16:creationId xmlns:a16="http://schemas.microsoft.com/office/drawing/2014/main" id="{9731B099-7031-4FCE-B4C9-F760CD101898}"/>
              </a:ext>
            </a:extLst>
          </p:cNvPr>
          <p:cNvSpPr/>
          <p:nvPr/>
        </p:nvSpPr>
        <p:spPr>
          <a:xfrm>
            <a:off x="664517" y="1156174"/>
            <a:ext cx="10950309" cy="5564472"/>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實驗由一個</a:t>
            </a:r>
            <a:r>
              <a:rPr lang="zh-TW" altLang="en-US" sz="2400" b="1" dirty="0">
                <a:solidFill>
                  <a:srgbClr val="202122"/>
                </a:solidFill>
                <a:latin typeface="微軟正黑體" panose="020B0604030504040204" pitchFamily="34" charset="-120"/>
                <a:ea typeface="微軟正黑體" panose="020B0604030504040204" pitchFamily="34" charset="-120"/>
              </a:rPr>
              <a:t>控制條件</a:t>
            </a:r>
            <a:r>
              <a:rPr lang="zh-TW" altLang="en-US" sz="2400" dirty="0">
                <a:solidFill>
                  <a:srgbClr val="202122"/>
                </a:solidFill>
                <a:latin typeface="微軟正黑體" panose="020B0604030504040204" pitchFamily="34" charset="-120"/>
                <a:ea typeface="微軟正黑體" panose="020B0604030504040204" pitchFamily="34" charset="-120"/>
              </a:rPr>
              <a:t>和</a:t>
            </a:r>
            <a:r>
              <a:rPr lang="zh-TW" altLang="en-US" sz="2400" b="1" dirty="0">
                <a:solidFill>
                  <a:srgbClr val="202122"/>
                </a:solidFill>
                <a:latin typeface="微軟正黑體" panose="020B0604030504040204" pitchFamily="34" charset="-120"/>
                <a:ea typeface="微軟正黑體" panose="020B0604030504040204" pitchFamily="34" charset="-120"/>
              </a:rPr>
              <a:t>兩個實驗條件</a:t>
            </a:r>
            <a:r>
              <a:rPr lang="zh-TW" altLang="en-US" sz="2400" dirty="0">
                <a:solidFill>
                  <a:srgbClr val="202122"/>
                </a:solidFill>
                <a:latin typeface="微軟正黑體" panose="020B0604030504040204" pitchFamily="34" charset="-120"/>
                <a:ea typeface="微軟正黑體" panose="020B0604030504040204" pitchFamily="34" charset="-120"/>
              </a:rPr>
              <a:t>組成，隨機三組獨立樣本的實驗設計。</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每個條件下的駕駛環境和周圍車輛的特徵完全相同。</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在控制條件（</a:t>
            </a:r>
            <a:r>
              <a:rPr lang="en-US" altLang="zh-TW" sz="2400" dirty="0">
                <a:solidFill>
                  <a:srgbClr val="202122"/>
                </a:solidFill>
                <a:latin typeface="微軟正黑體" panose="020B0604030504040204" pitchFamily="34" charset="-120"/>
                <a:ea typeface="微軟正黑體" panose="020B0604030504040204" pitchFamily="34" charset="-120"/>
              </a:rPr>
              <a:t>CC</a:t>
            </a:r>
            <a:r>
              <a:rPr lang="zh-TW" altLang="en-US" sz="2400" dirty="0">
                <a:solidFill>
                  <a:srgbClr val="202122"/>
                </a:solidFill>
                <a:latin typeface="微軟正黑體" panose="020B0604030504040204" pitchFamily="34" charset="-120"/>
                <a:ea typeface="微軟正黑體" panose="020B0604030504040204" pitchFamily="34" charset="-120"/>
              </a:rPr>
              <a:t>）下，根據定義，</a:t>
            </a:r>
            <a:r>
              <a:rPr lang="zh-TW" altLang="en-US" sz="2400" b="1" dirty="0">
                <a:solidFill>
                  <a:srgbClr val="202122"/>
                </a:solidFill>
                <a:latin typeface="微軟正黑體" panose="020B0604030504040204" pitchFamily="34" charset="-120"/>
                <a:ea typeface="微軟正黑體" panose="020B0604030504040204" pitchFamily="34" charset="-120"/>
              </a:rPr>
              <a:t>不可進行權限轉換</a:t>
            </a:r>
            <a:r>
              <a:rPr lang="zh-TW" altLang="en-US" sz="2400" dirty="0">
                <a:solidFill>
                  <a:srgbClr val="202122"/>
                </a:solidFill>
                <a:latin typeface="微軟正黑體" panose="020B0604030504040204" pitchFamily="34" charset="-120"/>
                <a:ea typeface="微軟正黑體" panose="020B0604030504040204" pitchFamily="34" charset="-120"/>
              </a:rPr>
              <a:t>，參與者必須手動駕駛。</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在第一個實驗條件（</a:t>
            </a:r>
            <a:r>
              <a:rPr lang="en-US" altLang="zh-TW" sz="2400" dirty="0">
                <a:solidFill>
                  <a:srgbClr val="202122"/>
                </a:solidFill>
                <a:latin typeface="微軟正黑體" panose="020B0604030504040204" pitchFamily="34" charset="-120"/>
                <a:ea typeface="微軟正黑體" panose="020B0604030504040204" pitchFamily="34" charset="-120"/>
              </a:rPr>
              <a:t>EC1</a:t>
            </a:r>
            <a:r>
              <a:rPr lang="zh-TW" altLang="en-US" sz="2400" dirty="0">
                <a:solidFill>
                  <a:srgbClr val="202122"/>
                </a:solidFill>
                <a:latin typeface="微軟正黑體" panose="020B0604030504040204" pitchFamily="34" charset="-120"/>
                <a:ea typeface="微軟正黑體" panose="020B0604030504040204" pitchFamily="34" charset="-120"/>
              </a:rPr>
              <a:t>）下，駕駛員併入高速公路後自動開啟 </a:t>
            </a:r>
            <a:r>
              <a:rPr lang="en-US" altLang="zh-TW" sz="2400" dirty="0">
                <a:solidFill>
                  <a:srgbClr val="202122"/>
                </a:solidFill>
                <a:latin typeface="微軟正黑體" panose="020B0604030504040204" pitchFamily="34" charset="-120"/>
                <a:ea typeface="微軟正黑體" panose="020B0604030504040204" pitchFamily="34" charset="-120"/>
              </a:rPr>
              <a:t>ACC</a:t>
            </a:r>
            <a:r>
              <a:rPr lang="zh-TW" altLang="en-US" sz="2400" dirty="0">
                <a:solidFill>
                  <a:srgbClr val="202122"/>
                </a:solidFill>
                <a:latin typeface="微軟正黑體" panose="020B0604030504040204" pitchFamily="34" charset="-120"/>
                <a:ea typeface="微軟正黑體" panose="020B0604030504040204" pitchFamily="34" charset="-120"/>
              </a:rPr>
              <a:t>，並通過屏幕上的信息通知駕駛員（“</a:t>
            </a:r>
            <a:r>
              <a:rPr lang="en-US" altLang="zh-TW" sz="2400" dirty="0">
                <a:solidFill>
                  <a:srgbClr val="202122"/>
                </a:solidFill>
                <a:latin typeface="微軟正黑體" panose="020B0604030504040204" pitchFamily="34" charset="-120"/>
                <a:ea typeface="微軟正黑體" panose="020B0604030504040204" pitchFamily="34" charset="-120"/>
              </a:rPr>
              <a:t>ACC </a:t>
            </a:r>
            <a:r>
              <a:rPr lang="zh-TW" altLang="en-US" sz="2400" dirty="0">
                <a:solidFill>
                  <a:srgbClr val="202122"/>
                </a:solidFill>
                <a:latin typeface="微軟正黑體" panose="020B0604030504040204" pitchFamily="34" charset="-120"/>
                <a:ea typeface="微軟正黑體" panose="020B0604030504040204" pitchFamily="34" charset="-120"/>
              </a:rPr>
              <a:t>已開啟”）。</a:t>
            </a: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高速公路的第二段，在預定位置模擬傳感器故障，系統通過車輛減速自動脫離。屏幕上顯示一條消息（“傳感器故障！”）警告駕駛員，並希望恢復手動控制。在下一個位置，屏幕上出現（“傳感器正常！”），可以再次打開 </a:t>
            </a:r>
            <a:r>
              <a:rPr lang="en-US" altLang="zh-TW" sz="2400" dirty="0">
                <a:solidFill>
                  <a:srgbClr val="202122"/>
                </a:solidFill>
                <a:latin typeface="微軟正黑體" panose="020B0604030504040204" pitchFamily="34" charset="-120"/>
                <a:ea typeface="微軟正黑體" panose="020B0604030504040204" pitchFamily="34" charset="-120"/>
              </a:rPr>
              <a:t>ACC</a:t>
            </a:r>
            <a:r>
              <a:rPr lang="zh-TW" altLang="en-US" sz="2400" dirty="0">
                <a:solidFill>
                  <a:srgbClr val="202122"/>
                </a:solidFill>
                <a:latin typeface="微軟正黑體" panose="020B0604030504040204" pitchFamily="34" charset="-120"/>
                <a:ea typeface="微軟正黑體" panose="020B0604030504040204" pitchFamily="34" charset="-120"/>
              </a:rPr>
              <a:t>。</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在第二個實驗條件 </a:t>
            </a:r>
            <a:r>
              <a:rPr lang="en-US" altLang="zh-TW" sz="2400" dirty="0">
                <a:solidFill>
                  <a:srgbClr val="202122"/>
                </a:solidFill>
                <a:latin typeface="微軟正黑體" panose="020B0604030504040204" pitchFamily="34" charset="-120"/>
                <a:ea typeface="微軟正黑體" panose="020B0604030504040204" pitchFamily="34" charset="-120"/>
              </a:rPr>
              <a:t>(EC2) </a:t>
            </a:r>
            <a:r>
              <a:rPr lang="zh-TW" altLang="en-US" sz="2400" dirty="0">
                <a:solidFill>
                  <a:srgbClr val="202122"/>
                </a:solidFill>
                <a:latin typeface="微軟正黑體" panose="020B0604030504040204" pitchFamily="34" charset="-120"/>
                <a:ea typeface="微軟正黑體" panose="020B0604030504040204" pitchFamily="34" charset="-120"/>
              </a:rPr>
              <a:t>中，駕駛員可以通過使用儀表板上的按鈕</a:t>
            </a:r>
            <a:r>
              <a:rPr lang="zh-TW" altLang="en-US" sz="2400" b="1" dirty="0">
                <a:solidFill>
                  <a:srgbClr val="202122"/>
                </a:solidFill>
                <a:latin typeface="微軟正黑體" panose="020B0604030504040204" pitchFamily="34" charset="-120"/>
                <a:ea typeface="微軟正黑體" panose="020B0604030504040204" pitchFamily="34" charset="-120"/>
              </a:rPr>
              <a:t>隨時關閉和打開 </a:t>
            </a:r>
            <a:r>
              <a:rPr lang="en-US" altLang="zh-TW" sz="2400" b="1" dirty="0">
                <a:solidFill>
                  <a:srgbClr val="202122"/>
                </a:solidFill>
                <a:latin typeface="微軟正黑體" panose="020B0604030504040204" pitchFamily="34" charset="-120"/>
                <a:ea typeface="微軟正黑體" panose="020B0604030504040204" pitchFamily="34" charset="-120"/>
              </a:rPr>
              <a:t>ACC</a:t>
            </a:r>
            <a:r>
              <a:rPr lang="zh-TW" altLang="en-US" sz="2400" dirty="0">
                <a:solidFill>
                  <a:srgbClr val="202122"/>
                </a:solidFill>
                <a:latin typeface="微軟正黑體" panose="020B0604030504040204" pitchFamily="34" charset="-120"/>
                <a:ea typeface="微軟正黑體" panose="020B0604030504040204" pitchFamily="34" charset="-120"/>
              </a:rPr>
              <a:t>。</a:t>
            </a:r>
          </a:p>
        </p:txBody>
      </p:sp>
    </p:spTree>
    <p:extLst>
      <p:ext uri="{BB962C8B-B14F-4D97-AF65-F5344CB8AC3E}">
        <p14:creationId xmlns:p14="http://schemas.microsoft.com/office/powerpoint/2010/main" val="3702398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圓角 7">
            <a:extLst>
              <a:ext uri="{FF2B5EF4-FFF2-40B4-BE49-F238E27FC236}">
                <a16:creationId xmlns:a16="http://schemas.microsoft.com/office/drawing/2014/main" id="{6F61B689-1895-4AAD-8BCD-B571C160A73F}"/>
              </a:ext>
            </a:extLst>
          </p:cNvPr>
          <p:cNvSpPr/>
          <p:nvPr/>
        </p:nvSpPr>
        <p:spPr>
          <a:xfrm>
            <a:off x="250517" y="1138335"/>
            <a:ext cx="11705824" cy="5525502"/>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 name="投影片編號版面配置區 3">
            <a:extLst>
              <a:ext uri="{FF2B5EF4-FFF2-40B4-BE49-F238E27FC236}">
                <a16:creationId xmlns:a16="http://schemas.microsoft.com/office/drawing/2014/main" id="{CE932386-31EE-499D-83A8-905918CB9711}"/>
              </a:ext>
            </a:extLst>
          </p:cNvPr>
          <p:cNvSpPr>
            <a:spLocks noGrp="1"/>
          </p:cNvSpPr>
          <p:nvPr>
            <p:ph type="sldNum" sz="quarter" idx="12"/>
          </p:nvPr>
        </p:nvSpPr>
        <p:spPr/>
        <p:txBody>
          <a:bodyPr/>
          <a:lstStyle/>
          <a:p>
            <a:fld id="{70CCEE11-ED14-124A-A67C-225DB931776F}" type="slidenum">
              <a:rPr kumimoji="1" lang="zh-TW" altLang="en-US" smtClean="0"/>
              <a:t>15</a:t>
            </a:fld>
            <a:endParaRPr kumimoji="1" lang="zh-TW" altLang="en-US"/>
          </a:p>
        </p:txBody>
      </p:sp>
      <p:pic>
        <p:nvPicPr>
          <p:cNvPr id="3" name="圖片 2">
            <a:extLst>
              <a:ext uri="{FF2B5EF4-FFF2-40B4-BE49-F238E27FC236}">
                <a16:creationId xmlns:a16="http://schemas.microsoft.com/office/drawing/2014/main" id="{790E60BF-19C2-C343-ABCC-D8ED568B79F3}"/>
              </a:ext>
            </a:extLst>
          </p:cNvPr>
          <p:cNvPicPr>
            <a:picLocks noChangeAspect="1"/>
          </p:cNvPicPr>
          <p:nvPr/>
        </p:nvPicPr>
        <p:blipFill>
          <a:blip r:embed="rId3"/>
          <a:stretch>
            <a:fillRect/>
          </a:stretch>
        </p:blipFill>
        <p:spPr>
          <a:xfrm>
            <a:off x="250517" y="194163"/>
            <a:ext cx="828000" cy="828000"/>
          </a:xfrm>
          <a:prstGeom prst="rect">
            <a:avLst/>
          </a:prstGeom>
        </p:spPr>
      </p:pic>
      <p:sp>
        <p:nvSpPr>
          <p:cNvPr id="12" name="矩形 11">
            <a:extLst>
              <a:ext uri="{FF2B5EF4-FFF2-40B4-BE49-F238E27FC236}">
                <a16:creationId xmlns:a16="http://schemas.microsoft.com/office/drawing/2014/main" id="{61D0293D-8B11-D54B-8882-061306A12909}"/>
              </a:ext>
            </a:extLst>
          </p:cNvPr>
          <p:cNvSpPr/>
          <p:nvPr/>
        </p:nvSpPr>
        <p:spPr>
          <a:xfrm>
            <a:off x="1306687" y="648505"/>
            <a:ext cx="3405271" cy="265896"/>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BF59E6C8-4257-074B-9B9C-3CBD244D6396}"/>
              </a:ext>
            </a:extLst>
          </p:cNvPr>
          <p:cNvSpPr/>
          <p:nvPr/>
        </p:nvSpPr>
        <p:spPr>
          <a:xfrm>
            <a:off x="1306688" y="194163"/>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方法</a:t>
            </a:r>
            <a:r>
              <a:rPr lang="en-US" altLang="zh-TW"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sz="32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程序</a:t>
            </a:r>
            <a:endPar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79" name="矩形 78">
            <a:extLst>
              <a:ext uri="{FF2B5EF4-FFF2-40B4-BE49-F238E27FC236}">
                <a16:creationId xmlns:a16="http://schemas.microsoft.com/office/drawing/2014/main" id="{9731B099-7031-4FCE-B4C9-F760CD101898}"/>
              </a:ext>
            </a:extLst>
          </p:cNvPr>
          <p:cNvSpPr/>
          <p:nvPr/>
        </p:nvSpPr>
        <p:spPr>
          <a:xfrm>
            <a:off x="664517" y="1156174"/>
            <a:ext cx="10689283" cy="3348481"/>
          </a:xfrm>
          <a:prstGeom prst="rect">
            <a:avLst/>
          </a:prstGeom>
        </p:spPr>
        <p:txBody>
          <a:bodyPr wrap="square">
            <a:spAutoFit/>
          </a:bodyPr>
          <a:lstStyle/>
          <a:p>
            <a:pPr marL="457200" indent="-457200">
              <a:lnSpc>
                <a:spcPct val="150000"/>
              </a:lnSpc>
              <a:buFont typeface="+mj-lt"/>
              <a:buAutoNum type="arabicPeriod"/>
            </a:pPr>
            <a:r>
              <a:rPr lang="zh-TW" altLang="en-US" sz="2400" dirty="0">
                <a:solidFill>
                  <a:srgbClr val="202122"/>
                </a:solidFill>
                <a:latin typeface="微軟正黑體" panose="020B0604030504040204" pitchFamily="34" charset="-120"/>
                <a:ea typeface="微軟正黑體" panose="020B0604030504040204" pitchFamily="34" charset="-120"/>
              </a:rPr>
              <a:t>告知駕駛模擬器的特點以及與模擬器相關的潛在風險的說明，被告知可用的 </a:t>
            </a:r>
            <a:r>
              <a:rPr lang="en-US" altLang="zh-TW" sz="2400" dirty="0">
                <a:solidFill>
                  <a:srgbClr val="202122"/>
                </a:solidFill>
                <a:latin typeface="微軟正黑體" panose="020B0604030504040204" pitchFamily="34" charset="-120"/>
                <a:ea typeface="微軟正黑體" panose="020B0604030504040204" pitchFamily="34" charset="-120"/>
              </a:rPr>
              <a:t>ACC </a:t>
            </a:r>
            <a:r>
              <a:rPr lang="zh-TW" altLang="en-US" sz="2400" dirty="0">
                <a:solidFill>
                  <a:srgbClr val="202122"/>
                </a:solidFill>
                <a:latin typeface="微軟正黑體" panose="020B0604030504040204" pitchFamily="34" charset="-120"/>
                <a:ea typeface="微軟正黑體" panose="020B0604030504040204" pitchFamily="34" charset="-120"/>
              </a:rPr>
              <a:t>的特性，能夠隨時恢復手動控制，要求正常開車，可以超車</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457200" indent="-457200">
              <a:lnSpc>
                <a:spcPct val="150000"/>
              </a:lnSpc>
              <a:buFont typeface="+mj-lt"/>
              <a:buAutoNum type="arabicPeriod"/>
            </a:pPr>
            <a:r>
              <a:rPr lang="zh-TW" altLang="en-US" sz="2400" dirty="0">
                <a:solidFill>
                  <a:srgbClr val="202122"/>
                </a:solidFill>
                <a:latin typeface="微軟正黑體" panose="020B0604030504040204" pitchFamily="34" charset="-120"/>
                <a:ea typeface="微軟正黑體" panose="020B0604030504040204" pitchFamily="34" charset="-120"/>
              </a:rPr>
              <a:t>實驗的持續時間在 </a:t>
            </a:r>
            <a:r>
              <a:rPr lang="en-US" altLang="zh-TW" sz="2400" dirty="0">
                <a:solidFill>
                  <a:srgbClr val="202122"/>
                </a:solidFill>
                <a:latin typeface="微軟正黑體" panose="020B0604030504040204" pitchFamily="34" charset="-120"/>
                <a:ea typeface="微軟正黑體" panose="020B0604030504040204" pitchFamily="34" charset="-120"/>
              </a:rPr>
              <a:t>20 </a:t>
            </a:r>
            <a:r>
              <a:rPr lang="zh-TW" altLang="en-US" sz="2400" dirty="0">
                <a:solidFill>
                  <a:srgbClr val="202122"/>
                </a:solidFill>
                <a:latin typeface="微軟正黑體" panose="020B0604030504040204" pitchFamily="34" charset="-120"/>
                <a:ea typeface="微軟正黑體" panose="020B0604030504040204" pitchFamily="34" charset="-120"/>
              </a:rPr>
              <a:t>分鐘左右</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457200" indent="-457200">
              <a:lnSpc>
                <a:spcPct val="150000"/>
              </a:lnSpc>
              <a:buFont typeface="+mj-lt"/>
              <a:buAutoNum type="arabicPeriod"/>
            </a:pPr>
            <a:r>
              <a:rPr lang="zh-TW" altLang="en-US" sz="2400" dirty="0">
                <a:solidFill>
                  <a:srgbClr val="202122"/>
                </a:solidFill>
                <a:latin typeface="微軟正黑體" panose="020B0604030504040204" pitchFamily="34" charset="-120"/>
                <a:ea typeface="微軟正黑體" panose="020B0604030504040204" pitchFamily="34" charset="-120"/>
              </a:rPr>
              <a:t>實驗結束，完成一份問卷，其中報告了人口特徵、駕駛經驗、以前在現實生活中使用巡航控製或 </a:t>
            </a:r>
            <a:r>
              <a:rPr lang="en-US" altLang="zh-TW" sz="2400" dirty="0">
                <a:solidFill>
                  <a:srgbClr val="202122"/>
                </a:solidFill>
                <a:latin typeface="微軟正黑體" panose="020B0604030504040204" pitchFamily="34" charset="-120"/>
                <a:ea typeface="微軟正黑體" panose="020B0604030504040204" pitchFamily="34" charset="-120"/>
              </a:rPr>
              <a:t>ACC </a:t>
            </a:r>
            <a:r>
              <a:rPr lang="zh-TW" altLang="en-US" sz="2400" dirty="0">
                <a:solidFill>
                  <a:srgbClr val="202122"/>
                </a:solidFill>
                <a:latin typeface="微軟正黑體" panose="020B0604030504040204" pitchFamily="34" charset="-120"/>
                <a:ea typeface="微軟正黑體" panose="020B0604030504040204" pitchFamily="34" charset="-120"/>
              </a:rPr>
              <a:t>的經驗、與駕駛風格相關的信息以及所經歷的心理工作量</a:t>
            </a:r>
            <a:endParaRPr lang="en-US" altLang="zh-TW" sz="2400" dirty="0">
              <a:solidFill>
                <a:srgbClr val="202122"/>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1592869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圓角 7">
            <a:extLst>
              <a:ext uri="{FF2B5EF4-FFF2-40B4-BE49-F238E27FC236}">
                <a16:creationId xmlns:a16="http://schemas.microsoft.com/office/drawing/2014/main" id="{6F61B689-1895-4AAD-8BCD-B571C160A73F}"/>
              </a:ext>
            </a:extLst>
          </p:cNvPr>
          <p:cNvSpPr/>
          <p:nvPr/>
        </p:nvSpPr>
        <p:spPr>
          <a:xfrm>
            <a:off x="250517" y="1138335"/>
            <a:ext cx="11705824" cy="5525502"/>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4" name="投影片編號版面配置區 3">
            <a:extLst>
              <a:ext uri="{FF2B5EF4-FFF2-40B4-BE49-F238E27FC236}">
                <a16:creationId xmlns:a16="http://schemas.microsoft.com/office/drawing/2014/main" id="{CE932386-31EE-499D-83A8-905918CB9711}"/>
              </a:ext>
            </a:extLst>
          </p:cNvPr>
          <p:cNvSpPr>
            <a:spLocks noGrp="1"/>
          </p:cNvSpPr>
          <p:nvPr>
            <p:ph type="sldNum" sz="quarter" idx="12"/>
          </p:nvPr>
        </p:nvSpPr>
        <p:spPr/>
        <p:txBody>
          <a:bodyPr/>
          <a:lstStyle/>
          <a:p>
            <a:fld id="{70CCEE11-ED14-124A-A67C-225DB931776F}" type="slidenum">
              <a:rPr kumimoji="1" lang="zh-TW" altLang="en-US" smtClean="0"/>
              <a:t>16</a:t>
            </a:fld>
            <a:endParaRPr kumimoji="1" lang="zh-TW" altLang="en-US"/>
          </a:p>
        </p:txBody>
      </p:sp>
      <p:pic>
        <p:nvPicPr>
          <p:cNvPr id="3" name="圖片 2">
            <a:extLst>
              <a:ext uri="{FF2B5EF4-FFF2-40B4-BE49-F238E27FC236}">
                <a16:creationId xmlns:a16="http://schemas.microsoft.com/office/drawing/2014/main" id="{790E60BF-19C2-C343-ABCC-D8ED568B79F3}"/>
              </a:ext>
            </a:extLst>
          </p:cNvPr>
          <p:cNvPicPr>
            <a:picLocks noChangeAspect="1"/>
          </p:cNvPicPr>
          <p:nvPr/>
        </p:nvPicPr>
        <p:blipFill>
          <a:blip r:embed="rId3"/>
          <a:stretch>
            <a:fillRect/>
          </a:stretch>
        </p:blipFill>
        <p:spPr>
          <a:xfrm>
            <a:off x="250517" y="194163"/>
            <a:ext cx="828000" cy="828000"/>
          </a:xfrm>
          <a:prstGeom prst="rect">
            <a:avLst/>
          </a:prstGeom>
        </p:spPr>
      </p:pic>
      <p:sp>
        <p:nvSpPr>
          <p:cNvPr id="12" name="矩形 11">
            <a:extLst>
              <a:ext uri="{FF2B5EF4-FFF2-40B4-BE49-F238E27FC236}">
                <a16:creationId xmlns:a16="http://schemas.microsoft.com/office/drawing/2014/main" id="{61D0293D-8B11-D54B-8882-061306A12909}"/>
              </a:ext>
            </a:extLst>
          </p:cNvPr>
          <p:cNvSpPr/>
          <p:nvPr/>
        </p:nvSpPr>
        <p:spPr>
          <a:xfrm>
            <a:off x="1306687" y="648505"/>
            <a:ext cx="1595133" cy="26589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BF59E6C8-4257-074B-9B9C-3CBD244D6396}"/>
              </a:ext>
            </a:extLst>
          </p:cNvPr>
          <p:cNvSpPr/>
          <p:nvPr/>
        </p:nvSpPr>
        <p:spPr>
          <a:xfrm>
            <a:off x="1306688" y="194163"/>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結果</a:t>
            </a:r>
          </a:p>
        </p:txBody>
      </p:sp>
      <p:pic>
        <p:nvPicPr>
          <p:cNvPr id="9" name="圖片 8">
            <a:extLst>
              <a:ext uri="{FF2B5EF4-FFF2-40B4-BE49-F238E27FC236}">
                <a16:creationId xmlns:a16="http://schemas.microsoft.com/office/drawing/2014/main" id="{86B1581A-C136-4A4D-957B-4007980BAAB8}"/>
              </a:ext>
            </a:extLst>
          </p:cNvPr>
          <p:cNvPicPr/>
          <p:nvPr/>
        </p:nvPicPr>
        <p:blipFill rotWithShape="1">
          <a:blip r:embed="rId4"/>
          <a:srcRect t="1152" b="12263"/>
          <a:stretch/>
        </p:blipFill>
        <p:spPr>
          <a:xfrm>
            <a:off x="3172908" y="813547"/>
            <a:ext cx="6265691" cy="5962262"/>
          </a:xfrm>
          <a:prstGeom prst="rect">
            <a:avLst/>
          </a:prstGeom>
        </p:spPr>
      </p:pic>
      <p:sp>
        <p:nvSpPr>
          <p:cNvPr id="10" name="矩形 9">
            <a:extLst>
              <a:ext uri="{FF2B5EF4-FFF2-40B4-BE49-F238E27FC236}">
                <a16:creationId xmlns:a16="http://schemas.microsoft.com/office/drawing/2014/main" id="{90CEDEA7-53AD-4F70-B443-7D4A0EBED443}"/>
              </a:ext>
            </a:extLst>
          </p:cNvPr>
          <p:cNvSpPr/>
          <p:nvPr/>
        </p:nvSpPr>
        <p:spPr>
          <a:xfrm>
            <a:off x="9563644" y="232844"/>
            <a:ext cx="1595132" cy="923330"/>
          </a:xfrm>
          <a:prstGeom prst="rect">
            <a:avLst/>
          </a:prstGeom>
        </p:spPr>
        <p:txBody>
          <a:bodyPr wrap="square">
            <a:spAutoFit/>
          </a:bodyPr>
          <a:lstStyle/>
          <a:p>
            <a:pPr marL="342900" indent="-342900">
              <a:buFont typeface="Wingdings" panose="05000000000000000000" pitchFamily="2" charset="2"/>
              <a:buChar char="p"/>
            </a:pPr>
            <a:r>
              <a:rPr lang="zh-TW" altLang="en-US" dirty="0">
                <a:solidFill>
                  <a:srgbClr val="202122"/>
                </a:solidFill>
                <a:highlight>
                  <a:srgbClr val="00FFFF"/>
                </a:highlight>
                <a:latin typeface="微軟正黑體" panose="020B0604030504040204" pitchFamily="34" charset="-120"/>
                <a:ea typeface="微軟正黑體" panose="020B0604030504040204" pitchFamily="34" charset="-120"/>
              </a:rPr>
              <a:t>藍</a:t>
            </a:r>
            <a:r>
              <a:rPr lang="en-US" altLang="zh-TW" dirty="0">
                <a:solidFill>
                  <a:srgbClr val="202122"/>
                </a:solidFill>
                <a:highlight>
                  <a:srgbClr val="00FFFF"/>
                </a:highlight>
                <a:latin typeface="微軟正黑體" panose="020B0604030504040204" pitchFamily="34" charset="-120"/>
                <a:ea typeface="微軟正黑體" panose="020B0604030504040204" pitchFamily="34" charset="-120"/>
              </a:rPr>
              <a:t>-CC</a:t>
            </a:r>
          </a:p>
          <a:p>
            <a:pPr marL="342900" indent="-342900">
              <a:buFont typeface="Wingdings" panose="05000000000000000000" pitchFamily="2" charset="2"/>
              <a:buChar char="p"/>
            </a:pPr>
            <a:r>
              <a:rPr lang="zh-TW" altLang="en-US" dirty="0">
                <a:solidFill>
                  <a:srgbClr val="202122"/>
                </a:solidFill>
                <a:highlight>
                  <a:srgbClr val="00FF00"/>
                </a:highlight>
                <a:latin typeface="微軟正黑體" panose="020B0604030504040204" pitchFamily="34" charset="-120"/>
                <a:ea typeface="微軟正黑體" panose="020B0604030504040204" pitchFamily="34" charset="-120"/>
              </a:rPr>
              <a:t>綠</a:t>
            </a:r>
            <a:r>
              <a:rPr lang="en-US" altLang="zh-TW" dirty="0">
                <a:solidFill>
                  <a:srgbClr val="202122"/>
                </a:solidFill>
                <a:highlight>
                  <a:srgbClr val="00FF00"/>
                </a:highlight>
                <a:latin typeface="微軟正黑體" panose="020B0604030504040204" pitchFamily="34" charset="-120"/>
                <a:ea typeface="微軟正黑體" panose="020B0604030504040204" pitchFamily="34" charset="-120"/>
              </a:rPr>
              <a:t>-EC1</a:t>
            </a:r>
          </a:p>
          <a:p>
            <a:pPr marL="342900" indent="-342900">
              <a:buFont typeface="Wingdings" panose="05000000000000000000" pitchFamily="2" charset="2"/>
              <a:buChar char="p"/>
            </a:pPr>
            <a:r>
              <a:rPr lang="zh-TW" altLang="en-US" dirty="0">
                <a:solidFill>
                  <a:srgbClr val="202122"/>
                </a:solidFill>
                <a:highlight>
                  <a:srgbClr val="FF0000"/>
                </a:highlight>
                <a:latin typeface="微軟正黑體" panose="020B0604030504040204" pitchFamily="34" charset="-120"/>
                <a:ea typeface="微軟正黑體" panose="020B0604030504040204" pitchFamily="34" charset="-120"/>
              </a:rPr>
              <a:t>紅</a:t>
            </a:r>
            <a:r>
              <a:rPr lang="en-US" altLang="zh-TW" dirty="0">
                <a:solidFill>
                  <a:srgbClr val="202122"/>
                </a:solidFill>
                <a:highlight>
                  <a:srgbClr val="FF0000"/>
                </a:highlight>
                <a:latin typeface="微軟正黑體" panose="020B0604030504040204" pitchFamily="34" charset="-120"/>
                <a:ea typeface="微軟正黑體" panose="020B0604030504040204" pitchFamily="34" charset="-120"/>
              </a:rPr>
              <a:t>-EC2</a:t>
            </a:r>
          </a:p>
        </p:txBody>
      </p:sp>
      <p:sp>
        <p:nvSpPr>
          <p:cNvPr id="11" name="矩形 10">
            <a:extLst>
              <a:ext uri="{FF2B5EF4-FFF2-40B4-BE49-F238E27FC236}">
                <a16:creationId xmlns:a16="http://schemas.microsoft.com/office/drawing/2014/main" id="{A68AF723-81D5-42D0-A9A2-F3ED79BE451F}"/>
              </a:ext>
            </a:extLst>
          </p:cNvPr>
          <p:cNvSpPr/>
          <p:nvPr/>
        </p:nvSpPr>
        <p:spPr>
          <a:xfrm>
            <a:off x="9592529" y="1357123"/>
            <a:ext cx="1934952" cy="646331"/>
          </a:xfrm>
          <a:prstGeom prst="rect">
            <a:avLst/>
          </a:prstGeom>
        </p:spPr>
        <p:txBody>
          <a:bodyPr wrap="square">
            <a:spAutoFit/>
          </a:bodyPr>
          <a:lstStyle/>
          <a:p>
            <a:pPr marL="342900" indent="-342900">
              <a:buFont typeface="Wingdings" panose="05000000000000000000" pitchFamily="2" charset="2"/>
              <a:buChar char="p"/>
            </a:pPr>
            <a:r>
              <a:rPr lang="zh-TW" altLang="en-US" dirty="0">
                <a:solidFill>
                  <a:srgbClr val="202122"/>
                </a:solidFill>
                <a:latin typeface="微軟正黑體" panose="020B0604030504040204" pitchFamily="34" charset="-120"/>
                <a:ea typeface="微軟正黑體" panose="020B0604030504040204" pitchFamily="34" charset="-120"/>
              </a:rPr>
              <a:t>實線</a:t>
            </a:r>
            <a:r>
              <a:rPr lang="en-US" altLang="zh-TW" dirty="0">
                <a:solidFill>
                  <a:srgbClr val="202122"/>
                </a:solidFill>
                <a:latin typeface="微軟正黑體" panose="020B0604030504040204" pitchFamily="34" charset="-120"/>
                <a:ea typeface="微軟正黑體" panose="020B0604030504040204" pitchFamily="34" charset="-120"/>
              </a:rPr>
              <a:t>-</a:t>
            </a:r>
            <a:r>
              <a:rPr lang="zh-TW" altLang="en-US" dirty="0">
                <a:solidFill>
                  <a:srgbClr val="202122"/>
                </a:solidFill>
                <a:latin typeface="微軟正黑體" panose="020B0604030504040204" pitchFamily="34" charset="-120"/>
                <a:ea typeface="微軟正黑體" panose="020B0604030504040204" pitchFamily="34" charset="-120"/>
              </a:rPr>
              <a:t>平均</a:t>
            </a:r>
            <a:endParaRPr lang="en-US" altLang="zh-TW" dirty="0">
              <a:solidFill>
                <a:srgbClr val="202122"/>
              </a:solidFill>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p"/>
            </a:pPr>
            <a:r>
              <a:rPr lang="zh-TW" altLang="en-US" dirty="0">
                <a:solidFill>
                  <a:srgbClr val="202122"/>
                </a:solidFill>
                <a:latin typeface="微軟正黑體" panose="020B0604030504040204" pitchFamily="34" charset="-120"/>
                <a:ea typeface="微軟正黑體" panose="020B0604030504040204" pitchFamily="34" charset="-120"/>
              </a:rPr>
              <a:t>虛線</a:t>
            </a:r>
            <a:r>
              <a:rPr lang="en-US" altLang="zh-TW" dirty="0">
                <a:solidFill>
                  <a:srgbClr val="202122"/>
                </a:solidFill>
                <a:latin typeface="微軟正黑體" panose="020B0604030504040204" pitchFamily="34" charset="-120"/>
                <a:ea typeface="微軟正黑體" panose="020B0604030504040204" pitchFamily="34" charset="-120"/>
              </a:rPr>
              <a:t>-</a:t>
            </a:r>
            <a:r>
              <a:rPr lang="zh-TW" altLang="en-US" dirty="0">
                <a:solidFill>
                  <a:srgbClr val="202122"/>
                </a:solidFill>
                <a:latin typeface="微軟正黑體" panose="020B0604030504040204" pitchFamily="34" charset="-120"/>
                <a:ea typeface="微軟正黑體" panose="020B0604030504040204" pitchFamily="34" charset="-120"/>
              </a:rPr>
              <a:t>標準差</a:t>
            </a:r>
            <a:endParaRPr lang="en-US" altLang="zh-TW" dirty="0">
              <a:solidFill>
                <a:srgbClr val="202122"/>
              </a:solidFill>
              <a:latin typeface="微軟正黑體" panose="020B0604030504040204" pitchFamily="34" charset="-120"/>
              <a:ea typeface="微軟正黑體" panose="020B0604030504040204" pitchFamily="34" charset="-120"/>
            </a:endParaRPr>
          </a:p>
        </p:txBody>
      </p:sp>
      <p:sp>
        <p:nvSpPr>
          <p:cNvPr id="2" name="文字方塊 1">
            <a:extLst>
              <a:ext uri="{FF2B5EF4-FFF2-40B4-BE49-F238E27FC236}">
                <a16:creationId xmlns:a16="http://schemas.microsoft.com/office/drawing/2014/main" id="{856B1F66-ABA9-4390-9142-CE99BF5F6C8B}"/>
              </a:ext>
            </a:extLst>
          </p:cNvPr>
          <p:cNvSpPr txBox="1"/>
          <p:nvPr/>
        </p:nvSpPr>
        <p:spPr>
          <a:xfrm>
            <a:off x="6408643" y="55244"/>
            <a:ext cx="1099102" cy="646331"/>
          </a:xfrm>
          <a:prstGeom prst="rect">
            <a:avLst/>
          </a:prstGeom>
          <a:noFill/>
          <a:ln>
            <a:solidFill>
              <a:schemeClr val="accent1"/>
            </a:solidFill>
          </a:ln>
        </p:spPr>
        <p:txBody>
          <a:bodyPr wrap="square" rtlCol="0">
            <a:spAutoFit/>
          </a:bodyPr>
          <a:lstStyle/>
          <a:p>
            <a:r>
              <a:rPr lang="en-US" altLang="zh-TW" dirty="0">
                <a:latin typeface="微軟正黑體" panose="020B0604030504040204" pitchFamily="34" charset="-120"/>
                <a:ea typeface="微軟正黑體" panose="020B0604030504040204" pitchFamily="34" charset="-120"/>
              </a:rPr>
              <a:t>ACC</a:t>
            </a:r>
            <a:r>
              <a:rPr lang="zh-TW" altLang="en-US" dirty="0">
                <a:latin typeface="微軟正黑體" panose="020B0604030504040204" pitchFamily="34" charset="-120"/>
                <a:ea typeface="微軟正黑體" panose="020B0604030504040204" pitchFamily="34" charset="-120"/>
              </a:rPr>
              <a:t>故障要求接管</a:t>
            </a:r>
          </a:p>
        </p:txBody>
      </p:sp>
      <p:sp>
        <p:nvSpPr>
          <p:cNvPr id="14" name="文字方塊 13">
            <a:extLst>
              <a:ext uri="{FF2B5EF4-FFF2-40B4-BE49-F238E27FC236}">
                <a16:creationId xmlns:a16="http://schemas.microsoft.com/office/drawing/2014/main" id="{2748B5B5-EE65-4712-B918-F1A5B7EAC8D6}"/>
              </a:ext>
            </a:extLst>
          </p:cNvPr>
          <p:cNvSpPr txBox="1"/>
          <p:nvPr/>
        </p:nvSpPr>
        <p:spPr>
          <a:xfrm>
            <a:off x="7637945" y="43737"/>
            <a:ext cx="1221444" cy="646331"/>
          </a:xfrm>
          <a:prstGeom prst="rect">
            <a:avLst/>
          </a:prstGeom>
          <a:noFill/>
          <a:ln>
            <a:solidFill>
              <a:schemeClr val="accent4"/>
            </a:solidFill>
          </a:ln>
        </p:spPr>
        <p:txBody>
          <a:bodyPr wrap="square" rtlCol="0">
            <a:spAutoFit/>
          </a:bodyPr>
          <a:lstStyle/>
          <a:p>
            <a:r>
              <a:rPr lang="zh-TW" altLang="en-US" dirty="0">
                <a:latin typeface="微軟正黑體" panose="020B0604030504040204" pitchFamily="34" charset="-120"/>
                <a:ea typeface="微軟正黑體" panose="020B0604030504040204" pitchFamily="34" charset="-120"/>
              </a:rPr>
              <a:t>可以再次打開 </a:t>
            </a:r>
            <a:r>
              <a:rPr lang="en-US" altLang="zh-TW" dirty="0">
                <a:latin typeface="微軟正黑體" panose="020B0604030504040204" pitchFamily="34" charset="-120"/>
                <a:ea typeface="微軟正黑體" panose="020B0604030504040204" pitchFamily="34" charset="-120"/>
              </a:rPr>
              <a:t>ACC</a:t>
            </a:r>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0073183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圓角 7">
            <a:extLst>
              <a:ext uri="{FF2B5EF4-FFF2-40B4-BE49-F238E27FC236}">
                <a16:creationId xmlns:a16="http://schemas.microsoft.com/office/drawing/2014/main" id="{6F61B689-1895-4AAD-8BCD-B571C160A73F}"/>
              </a:ext>
            </a:extLst>
          </p:cNvPr>
          <p:cNvSpPr/>
          <p:nvPr/>
        </p:nvSpPr>
        <p:spPr>
          <a:xfrm>
            <a:off x="250517" y="1138335"/>
            <a:ext cx="11705824" cy="5525502"/>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4" name="投影片編號版面配置區 3">
            <a:extLst>
              <a:ext uri="{FF2B5EF4-FFF2-40B4-BE49-F238E27FC236}">
                <a16:creationId xmlns:a16="http://schemas.microsoft.com/office/drawing/2014/main" id="{CE932386-31EE-499D-83A8-905918CB9711}"/>
              </a:ext>
            </a:extLst>
          </p:cNvPr>
          <p:cNvSpPr>
            <a:spLocks noGrp="1"/>
          </p:cNvSpPr>
          <p:nvPr>
            <p:ph type="sldNum" sz="quarter" idx="12"/>
          </p:nvPr>
        </p:nvSpPr>
        <p:spPr/>
        <p:txBody>
          <a:bodyPr/>
          <a:lstStyle/>
          <a:p>
            <a:fld id="{70CCEE11-ED14-124A-A67C-225DB931776F}" type="slidenum">
              <a:rPr kumimoji="1" lang="zh-TW" altLang="en-US" smtClean="0"/>
              <a:t>17</a:t>
            </a:fld>
            <a:endParaRPr kumimoji="1" lang="zh-TW" altLang="en-US"/>
          </a:p>
        </p:txBody>
      </p:sp>
      <p:pic>
        <p:nvPicPr>
          <p:cNvPr id="3" name="圖片 2">
            <a:extLst>
              <a:ext uri="{FF2B5EF4-FFF2-40B4-BE49-F238E27FC236}">
                <a16:creationId xmlns:a16="http://schemas.microsoft.com/office/drawing/2014/main" id="{790E60BF-19C2-C343-ABCC-D8ED568B79F3}"/>
              </a:ext>
            </a:extLst>
          </p:cNvPr>
          <p:cNvPicPr>
            <a:picLocks noChangeAspect="1"/>
          </p:cNvPicPr>
          <p:nvPr/>
        </p:nvPicPr>
        <p:blipFill>
          <a:blip r:embed="rId3"/>
          <a:stretch>
            <a:fillRect/>
          </a:stretch>
        </p:blipFill>
        <p:spPr>
          <a:xfrm>
            <a:off x="250517" y="194163"/>
            <a:ext cx="828000" cy="828000"/>
          </a:xfrm>
          <a:prstGeom prst="rect">
            <a:avLst/>
          </a:prstGeom>
        </p:spPr>
      </p:pic>
      <p:sp>
        <p:nvSpPr>
          <p:cNvPr id="12" name="矩形 11">
            <a:extLst>
              <a:ext uri="{FF2B5EF4-FFF2-40B4-BE49-F238E27FC236}">
                <a16:creationId xmlns:a16="http://schemas.microsoft.com/office/drawing/2014/main" id="{61D0293D-8B11-D54B-8882-061306A12909}"/>
              </a:ext>
            </a:extLst>
          </p:cNvPr>
          <p:cNvSpPr/>
          <p:nvPr/>
        </p:nvSpPr>
        <p:spPr>
          <a:xfrm>
            <a:off x="1306687" y="648505"/>
            <a:ext cx="1595133" cy="26589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BF59E6C8-4257-074B-9B9C-3CBD244D6396}"/>
              </a:ext>
            </a:extLst>
          </p:cNvPr>
          <p:cNvSpPr/>
          <p:nvPr/>
        </p:nvSpPr>
        <p:spPr>
          <a:xfrm>
            <a:off x="1306688" y="194163"/>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結果</a:t>
            </a:r>
          </a:p>
        </p:txBody>
      </p:sp>
      <p:sp>
        <p:nvSpPr>
          <p:cNvPr id="79" name="矩形 78">
            <a:extLst>
              <a:ext uri="{FF2B5EF4-FFF2-40B4-BE49-F238E27FC236}">
                <a16:creationId xmlns:a16="http://schemas.microsoft.com/office/drawing/2014/main" id="{9731B099-7031-4FCE-B4C9-F760CD101898}"/>
              </a:ext>
            </a:extLst>
          </p:cNvPr>
          <p:cNvSpPr/>
          <p:nvPr/>
        </p:nvSpPr>
        <p:spPr>
          <a:xfrm>
            <a:off x="664518" y="1121006"/>
            <a:ext cx="10689282" cy="5564472"/>
          </a:xfrm>
          <a:prstGeom prst="rect">
            <a:avLst/>
          </a:prstGeom>
        </p:spPr>
        <p:txBody>
          <a:bodyPr wrap="square">
            <a:spAutoFit/>
          </a:bodyPr>
          <a:lstStyle/>
          <a:p>
            <a:pPr marL="342900" indent="-342900">
              <a:lnSpc>
                <a:spcPct val="150000"/>
              </a:lnSpc>
              <a:buFont typeface="Wingdings" panose="05000000000000000000" pitchFamily="2" charset="2"/>
              <a:buChar char="p"/>
            </a:pPr>
            <a:r>
              <a:rPr lang="en-US" altLang="zh-TW" sz="2400" dirty="0">
                <a:solidFill>
                  <a:srgbClr val="202122"/>
                </a:solidFill>
                <a:latin typeface="微軟正黑體" panose="020B0604030504040204" pitchFamily="34" charset="-120"/>
                <a:ea typeface="微軟正黑體" panose="020B0604030504040204" pitchFamily="34" charset="-120"/>
              </a:rPr>
              <a:t>CC </a:t>
            </a:r>
            <a:r>
              <a:rPr lang="zh-TW" altLang="en-US" sz="2400" dirty="0">
                <a:solidFill>
                  <a:srgbClr val="202122"/>
                </a:solidFill>
                <a:latin typeface="微軟正黑體" panose="020B0604030504040204" pitchFamily="34" charset="-120"/>
                <a:ea typeface="微軟正黑體" panose="020B0604030504040204" pitchFamily="34" charset="-120"/>
              </a:rPr>
              <a:t>和 </a:t>
            </a:r>
            <a:r>
              <a:rPr lang="en-US" altLang="zh-TW" sz="2400" dirty="0">
                <a:solidFill>
                  <a:srgbClr val="202122"/>
                </a:solidFill>
                <a:latin typeface="微軟正黑體" panose="020B0604030504040204" pitchFamily="34" charset="-120"/>
                <a:ea typeface="微軟正黑體" panose="020B0604030504040204" pitchFamily="34" charset="-120"/>
              </a:rPr>
              <a:t>EC2 </a:t>
            </a:r>
            <a:r>
              <a:rPr lang="zh-TW" altLang="en-US" sz="2400" dirty="0">
                <a:solidFill>
                  <a:srgbClr val="202122"/>
                </a:solidFill>
                <a:latin typeface="微軟正黑體" panose="020B0604030504040204" pitchFamily="34" charset="-120"/>
                <a:ea typeface="微軟正黑體" panose="020B0604030504040204" pitchFamily="34" charset="-120"/>
              </a:rPr>
              <a:t>組比較</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l"/>
            </a:pPr>
            <a:r>
              <a:rPr lang="zh-TW" altLang="en-US" sz="2400" b="1" dirty="0">
                <a:solidFill>
                  <a:srgbClr val="202122"/>
                </a:solidFill>
                <a:latin typeface="微軟正黑體" panose="020B0604030504040204" pitchFamily="34" charset="-120"/>
                <a:ea typeface="微軟正黑體" panose="020B0604030504040204" pitchFamily="34" charset="-120"/>
              </a:rPr>
              <a:t>速度</a:t>
            </a:r>
            <a:r>
              <a:rPr lang="zh-TW" altLang="en-US" sz="2400" dirty="0">
                <a:solidFill>
                  <a:srgbClr val="202122"/>
                </a:solidFill>
                <a:latin typeface="微軟正黑體" panose="020B0604030504040204" pitchFamily="34" charset="-120"/>
                <a:ea typeface="微軟正黑體" panose="020B0604030504040204" pitchFamily="34" charset="-120"/>
              </a:rPr>
              <a:t>分佈在平均值和標準偏差方面似乎相似</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l"/>
            </a:pPr>
            <a:r>
              <a:rPr lang="zh-TW" altLang="en-US" sz="2400" dirty="0">
                <a:solidFill>
                  <a:srgbClr val="202122"/>
                </a:solidFill>
                <a:latin typeface="微軟正黑體" panose="020B0604030504040204" pitchFamily="34" charset="-120"/>
                <a:ea typeface="微軟正黑體" panose="020B0604030504040204" pitchFamily="34" charset="-120"/>
              </a:rPr>
              <a:t>分析高速公路的第一段時，</a:t>
            </a:r>
            <a:r>
              <a:rPr lang="en-US" altLang="zh-TW" sz="2400" dirty="0">
                <a:solidFill>
                  <a:srgbClr val="202122"/>
                </a:solidFill>
                <a:latin typeface="微軟正黑體" panose="020B0604030504040204" pitchFamily="34" charset="-120"/>
                <a:ea typeface="微軟正黑體" panose="020B0604030504040204" pitchFamily="34" charset="-120"/>
              </a:rPr>
              <a:t>CC </a:t>
            </a:r>
            <a:r>
              <a:rPr lang="zh-TW" altLang="en-US" sz="2400" dirty="0">
                <a:solidFill>
                  <a:srgbClr val="202122"/>
                </a:solidFill>
                <a:latin typeface="微軟正黑體" panose="020B0604030504040204" pitchFamily="34" charset="-120"/>
                <a:ea typeface="微軟正黑體" panose="020B0604030504040204" pitchFamily="34" charset="-120"/>
              </a:rPr>
              <a:t>組的</a:t>
            </a:r>
            <a:r>
              <a:rPr lang="zh-TW" altLang="en-US" sz="2400" b="1" dirty="0">
                <a:solidFill>
                  <a:srgbClr val="202122"/>
                </a:solidFill>
                <a:latin typeface="微軟正黑體" panose="020B0604030504040204" pitchFamily="34" charset="-120"/>
                <a:ea typeface="微軟正黑體" panose="020B0604030504040204" pitchFamily="34" charset="-120"/>
              </a:rPr>
              <a:t>速度</a:t>
            </a:r>
            <a:r>
              <a:rPr lang="zh-TW" altLang="en-US" sz="2400" dirty="0">
                <a:solidFill>
                  <a:srgbClr val="202122"/>
                </a:solidFill>
                <a:latin typeface="微軟正黑體" panose="020B0604030504040204" pitchFamily="34" charset="-120"/>
                <a:ea typeface="微軟正黑體" panose="020B0604030504040204" pitchFamily="34" charset="-120"/>
              </a:rPr>
              <a:t>平均值和標準偏差在是恆定的，而 </a:t>
            </a:r>
            <a:r>
              <a:rPr lang="en-US" altLang="zh-TW" sz="2400" dirty="0">
                <a:solidFill>
                  <a:srgbClr val="202122"/>
                </a:solidFill>
                <a:latin typeface="微軟正黑體" panose="020B0604030504040204" pitchFamily="34" charset="-120"/>
                <a:ea typeface="微軟正黑體" panose="020B0604030504040204" pitchFamily="34" charset="-120"/>
              </a:rPr>
              <a:t>EC2 </a:t>
            </a:r>
            <a:r>
              <a:rPr lang="zh-TW" altLang="en-US" sz="2400" dirty="0">
                <a:solidFill>
                  <a:srgbClr val="202122"/>
                </a:solidFill>
                <a:latin typeface="微軟正黑體" panose="020B0604030504040204" pitchFamily="34" charset="-120"/>
                <a:ea typeface="微軟正黑體" panose="020B0604030504040204" pitchFamily="34" charset="-120"/>
              </a:rPr>
              <a:t>組的平均速度逐漸增加而標準偏差減小</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l"/>
            </a:pPr>
            <a:r>
              <a:rPr lang="zh-TW" altLang="en-US" sz="2400" dirty="0">
                <a:solidFill>
                  <a:srgbClr val="202122"/>
                </a:solidFill>
                <a:latin typeface="微軟正黑體" panose="020B0604030504040204" pitchFamily="34" charset="-120"/>
                <a:ea typeface="微軟正黑體" panose="020B0604030504040204" pitchFamily="34" charset="-120"/>
              </a:rPr>
              <a:t>故障後，導致駕駛員</a:t>
            </a:r>
            <a:r>
              <a:rPr lang="zh-TW" altLang="en-US" sz="2400" b="1" dirty="0">
                <a:solidFill>
                  <a:srgbClr val="202122"/>
                </a:solidFill>
                <a:latin typeface="微軟正黑體" panose="020B0604030504040204" pitchFamily="34" charset="-120"/>
                <a:ea typeface="微軟正黑體" panose="020B0604030504040204" pitchFamily="34" charset="-120"/>
              </a:rPr>
              <a:t>速度顯著下降</a:t>
            </a:r>
            <a:r>
              <a:rPr lang="zh-TW" altLang="en-US" sz="2400" dirty="0">
                <a:solidFill>
                  <a:srgbClr val="202122"/>
                </a:solidFill>
                <a:latin typeface="微軟正黑體" panose="020B0604030504040204" pitchFamily="34" charset="-120"/>
                <a:ea typeface="微軟正黑體" panose="020B0604030504040204" pitchFamily="34" charset="-120"/>
              </a:rPr>
              <a:t>和</a:t>
            </a:r>
            <a:r>
              <a:rPr lang="zh-TW" altLang="en-US" sz="2400" b="1" dirty="0">
                <a:solidFill>
                  <a:srgbClr val="202122"/>
                </a:solidFill>
                <a:latin typeface="微軟正黑體" panose="020B0604030504040204" pitchFamily="34" charset="-120"/>
                <a:ea typeface="微軟正黑體" panose="020B0604030504040204" pitchFamily="34" charset="-120"/>
              </a:rPr>
              <a:t>速度標準偏差增加</a:t>
            </a:r>
            <a:r>
              <a:rPr lang="zh-TW" altLang="en-US" sz="2400" dirty="0">
                <a:solidFill>
                  <a:srgbClr val="202122"/>
                </a:solidFill>
                <a:latin typeface="微軟正黑體" panose="020B0604030504040204" pitchFamily="34" charset="-120"/>
                <a:ea typeface="微軟正黑體" panose="020B0604030504040204" pitchFamily="34" charset="-120"/>
              </a:rPr>
              <a:t>。</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l"/>
            </a:pPr>
            <a:r>
              <a:rPr lang="zh-TW" altLang="en-US" sz="2400" dirty="0">
                <a:solidFill>
                  <a:srgbClr val="202122"/>
                </a:solidFill>
                <a:latin typeface="微軟正黑體" panose="020B0604030504040204" pitchFamily="34" charset="-120"/>
                <a:ea typeface="微軟正黑體" panose="020B0604030504040204" pitchFamily="34" charset="-120"/>
              </a:rPr>
              <a:t>在通知駕駛員可以再次打開 </a:t>
            </a:r>
            <a:r>
              <a:rPr lang="en-US" altLang="zh-TW" sz="2400" dirty="0">
                <a:solidFill>
                  <a:srgbClr val="202122"/>
                </a:solidFill>
                <a:latin typeface="微軟正黑體" panose="020B0604030504040204" pitchFamily="34" charset="-120"/>
                <a:ea typeface="微軟正黑體" panose="020B0604030504040204" pitchFamily="34" charset="-120"/>
              </a:rPr>
              <a:t>ACC </a:t>
            </a:r>
            <a:r>
              <a:rPr lang="zh-TW" altLang="en-US" sz="2400" dirty="0">
                <a:solidFill>
                  <a:srgbClr val="202122"/>
                </a:solidFill>
                <a:latin typeface="微軟正黑體" panose="020B0604030504040204" pitchFamily="34" charset="-120"/>
                <a:ea typeface="微軟正黑體" panose="020B0604030504040204" pitchFamily="34" charset="-120"/>
              </a:rPr>
              <a:t>的消息後，可以看到速度的第二次下降。</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l"/>
            </a:pPr>
            <a:r>
              <a:rPr lang="zh-TW" altLang="en-US" sz="2400" dirty="0">
                <a:solidFill>
                  <a:srgbClr val="202122"/>
                </a:solidFill>
                <a:latin typeface="微軟正黑體" panose="020B0604030504040204" pitchFamily="34" charset="-120"/>
                <a:ea typeface="微軟正黑體" panose="020B0604030504040204" pitchFamily="34" charset="-120"/>
              </a:rPr>
              <a:t>對應於上述權限轉換的加速度平均值有顯著變化。</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l"/>
            </a:pPr>
            <a:r>
              <a:rPr lang="en-US" altLang="zh-TW" sz="2400" dirty="0">
                <a:solidFill>
                  <a:srgbClr val="202122"/>
                </a:solidFill>
                <a:latin typeface="微軟正黑體" panose="020B0604030504040204" pitchFamily="34" charset="-120"/>
                <a:ea typeface="微軟正黑體" panose="020B0604030504040204" pitchFamily="34" charset="-120"/>
              </a:rPr>
              <a:t>EC2</a:t>
            </a:r>
            <a:r>
              <a:rPr lang="zh-TW" altLang="en-US" sz="2400" dirty="0">
                <a:solidFill>
                  <a:srgbClr val="202122"/>
                </a:solidFill>
                <a:latin typeface="微軟正黑體" panose="020B0604030504040204" pitchFamily="34" charset="-120"/>
                <a:ea typeface="微軟正黑體" panose="020B0604030504040204" pitchFamily="34" charset="-120"/>
              </a:rPr>
              <a:t>組在高速公路的第一段可以觀察到小的平均</a:t>
            </a:r>
            <a:r>
              <a:rPr lang="zh-TW" altLang="en-US" sz="2400" b="1" dirty="0">
                <a:solidFill>
                  <a:schemeClr val="accent1"/>
                </a:solidFill>
                <a:latin typeface="微軟正黑體" panose="020B0604030504040204" pitchFamily="34" charset="-120"/>
                <a:ea typeface="微軟正黑體" panose="020B0604030504040204" pitchFamily="34" charset="-120"/>
              </a:rPr>
              <a:t>車頭時距</a:t>
            </a:r>
            <a:r>
              <a:rPr lang="zh-TW" altLang="en-US" sz="2400" dirty="0">
                <a:solidFill>
                  <a:srgbClr val="202122"/>
                </a:solidFill>
                <a:latin typeface="微軟正黑體" panose="020B0604030504040204" pitchFamily="34" charset="-120"/>
                <a:ea typeface="微軟正黑體" panose="020B0604030504040204" pitchFamily="34" charset="-120"/>
              </a:rPr>
              <a:t>，在第二段可以發現更高的平均值。事實上，系統故障後車頭時距增加，達到比系統再次運行後手動駕駛期間觀察到的值更高的值，並且可以自動開啟 </a:t>
            </a:r>
            <a:r>
              <a:rPr lang="en-US" altLang="zh-TW" sz="2400" dirty="0">
                <a:solidFill>
                  <a:srgbClr val="202122"/>
                </a:solidFill>
                <a:latin typeface="微軟正黑體" panose="020B0604030504040204" pitchFamily="34" charset="-120"/>
                <a:ea typeface="微軟正黑體" panose="020B0604030504040204" pitchFamily="34" charset="-120"/>
              </a:rPr>
              <a:t>ACC</a:t>
            </a:r>
          </a:p>
        </p:txBody>
      </p:sp>
    </p:spTree>
    <p:extLst>
      <p:ext uri="{BB962C8B-B14F-4D97-AF65-F5344CB8AC3E}">
        <p14:creationId xmlns:p14="http://schemas.microsoft.com/office/powerpoint/2010/main" val="21668173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圓角 7">
            <a:extLst>
              <a:ext uri="{FF2B5EF4-FFF2-40B4-BE49-F238E27FC236}">
                <a16:creationId xmlns:a16="http://schemas.microsoft.com/office/drawing/2014/main" id="{6F61B689-1895-4AAD-8BCD-B571C160A73F}"/>
              </a:ext>
            </a:extLst>
          </p:cNvPr>
          <p:cNvSpPr/>
          <p:nvPr/>
        </p:nvSpPr>
        <p:spPr>
          <a:xfrm>
            <a:off x="250517" y="1138335"/>
            <a:ext cx="11705824" cy="5525502"/>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4" name="投影片編號版面配置區 3">
            <a:extLst>
              <a:ext uri="{FF2B5EF4-FFF2-40B4-BE49-F238E27FC236}">
                <a16:creationId xmlns:a16="http://schemas.microsoft.com/office/drawing/2014/main" id="{CE932386-31EE-499D-83A8-905918CB9711}"/>
              </a:ext>
            </a:extLst>
          </p:cNvPr>
          <p:cNvSpPr>
            <a:spLocks noGrp="1"/>
          </p:cNvSpPr>
          <p:nvPr>
            <p:ph type="sldNum" sz="quarter" idx="12"/>
          </p:nvPr>
        </p:nvSpPr>
        <p:spPr/>
        <p:txBody>
          <a:bodyPr/>
          <a:lstStyle/>
          <a:p>
            <a:fld id="{70CCEE11-ED14-124A-A67C-225DB931776F}" type="slidenum">
              <a:rPr kumimoji="1" lang="zh-TW" altLang="en-US" smtClean="0"/>
              <a:t>18</a:t>
            </a:fld>
            <a:endParaRPr kumimoji="1" lang="zh-TW" altLang="en-US"/>
          </a:p>
        </p:txBody>
      </p:sp>
      <p:pic>
        <p:nvPicPr>
          <p:cNvPr id="3" name="圖片 2">
            <a:extLst>
              <a:ext uri="{FF2B5EF4-FFF2-40B4-BE49-F238E27FC236}">
                <a16:creationId xmlns:a16="http://schemas.microsoft.com/office/drawing/2014/main" id="{790E60BF-19C2-C343-ABCC-D8ED568B79F3}"/>
              </a:ext>
            </a:extLst>
          </p:cNvPr>
          <p:cNvPicPr>
            <a:picLocks noChangeAspect="1"/>
          </p:cNvPicPr>
          <p:nvPr/>
        </p:nvPicPr>
        <p:blipFill>
          <a:blip r:embed="rId3"/>
          <a:stretch>
            <a:fillRect/>
          </a:stretch>
        </p:blipFill>
        <p:spPr>
          <a:xfrm>
            <a:off x="250517" y="194163"/>
            <a:ext cx="828000" cy="828000"/>
          </a:xfrm>
          <a:prstGeom prst="rect">
            <a:avLst/>
          </a:prstGeom>
        </p:spPr>
      </p:pic>
      <p:sp>
        <p:nvSpPr>
          <p:cNvPr id="12" name="矩形 11">
            <a:extLst>
              <a:ext uri="{FF2B5EF4-FFF2-40B4-BE49-F238E27FC236}">
                <a16:creationId xmlns:a16="http://schemas.microsoft.com/office/drawing/2014/main" id="{61D0293D-8B11-D54B-8882-061306A12909}"/>
              </a:ext>
            </a:extLst>
          </p:cNvPr>
          <p:cNvSpPr/>
          <p:nvPr/>
        </p:nvSpPr>
        <p:spPr>
          <a:xfrm>
            <a:off x="1306687" y="648505"/>
            <a:ext cx="1595133" cy="26589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BF59E6C8-4257-074B-9B9C-3CBD244D6396}"/>
              </a:ext>
            </a:extLst>
          </p:cNvPr>
          <p:cNvSpPr/>
          <p:nvPr/>
        </p:nvSpPr>
        <p:spPr>
          <a:xfrm>
            <a:off x="1306688" y="194163"/>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結果</a:t>
            </a:r>
          </a:p>
        </p:txBody>
      </p:sp>
      <p:sp>
        <p:nvSpPr>
          <p:cNvPr id="79" name="矩形 78">
            <a:extLst>
              <a:ext uri="{FF2B5EF4-FFF2-40B4-BE49-F238E27FC236}">
                <a16:creationId xmlns:a16="http://schemas.microsoft.com/office/drawing/2014/main" id="{9731B099-7031-4FCE-B4C9-F760CD101898}"/>
              </a:ext>
            </a:extLst>
          </p:cNvPr>
          <p:cNvSpPr/>
          <p:nvPr/>
        </p:nvSpPr>
        <p:spPr>
          <a:xfrm>
            <a:off x="664518" y="1156174"/>
            <a:ext cx="10689282" cy="4456476"/>
          </a:xfrm>
          <a:prstGeom prst="rect">
            <a:avLst/>
          </a:prstGeom>
        </p:spPr>
        <p:txBody>
          <a:bodyPr wrap="square">
            <a:spAutoFit/>
          </a:bodyPr>
          <a:lstStyle/>
          <a:p>
            <a:pPr marL="342900" indent="-342900">
              <a:lnSpc>
                <a:spcPct val="150000"/>
              </a:lnSpc>
              <a:buFont typeface="Wingdings" panose="05000000000000000000" pitchFamily="2" charset="2"/>
              <a:buChar char="p"/>
            </a:pPr>
            <a:r>
              <a:rPr lang="en-US" altLang="zh-TW" sz="2400" dirty="0">
                <a:solidFill>
                  <a:srgbClr val="202122"/>
                </a:solidFill>
                <a:latin typeface="微軟正黑體" panose="020B0604030504040204" pitchFamily="34" charset="-120"/>
                <a:ea typeface="微軟正黑體" panose="020B0604030504040204" pitchFamily="34" charset="-120"/>
              </a:rPr>
              <a:t>CC </a:t>
            </a:r>
            <a:r>
              <a:rPr lang="zh-TW" altLang="en-US" sz="2400" dirty="0">
                <a:solidFill>
                  <a:srgbClr val="202122"/>
                </a:solidFill>
                <a:latin typeface="微軟正黑體" panose="020B0604030504040204" pitchFamily="34" charset="-120"/>
                <a:ea typeface="微軟正黑體" panose="020B0604030504040204" pitchFamily="34" charset="-120"/>
              </a:rPr>
              <a:t>和 </a:t>
            </a:r>
            <a:r>
              <a:rPr lang="en-US" altLang="zh-TW" sz="2400" dirty="0">
                <a:solidFill>
                  <a:srgbClr val="202122"/>
                </a:solidFill>
                <a:latin typeface="微軟正黑體" panose="020B0604030504040204" pitchFamily="34" charset="-120"/>
                <a:ea typeface="微軟正黑體" panose="020B0604030504040204" pitchFamily="34" charset="-120"/>
              </a:rPr>
              <a:t>EC1 </a:t>
            </a:r>
            <a:r>
              <a:rPr lang="zh-TW" altLang="en-US" sz="2400" dirty="0">
                <a:solidFill>
                  <a:srgbClr val="202122"/>
                </a:solidFill>
                <a:latin typeface="微軟正黑體" panose="020B0604030504040204" pitchFamily="34" charset="-120"/>
                <a:ea typeface="微軟正黑體" panose="020B0604030504040204" pitchFamily="34" charset="-120"/>
              </a:rPr>
              <a:t>組的比較中</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l"/>
            </a:pPr>
            <a:r>
              <a:rPr lang="zh-TW" altLang="en-US" sz="2400" dirty="0">
                <a:solidFill>
                  <a:srgbClr val="202122"/>
                </a:solidFill>
                <a:latin typeface="微軟正黑體" panose="020B0604030504040204" pitchFamily="34" charset="-120"/>
                <a:ea typeface="微軟正黑體" panose="020B0604030504040204" pitchFamily="34" charset="-120"/>
              </a:rPr>
              <a:t>在第一段中可以注意到更高的平均速度和更低的標準偏差</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l"/>
            </a:pPr>
            <a:r>
              <a:rPr lang="zh-TW" altLang="en-US" sz="2400" dirty="0">
                <a:solidFill>
                  <a:srgbClr val="202122"/>
                </a:solidFill>
                <a:latin typeface="微軟正黑體" panose="020B0604030504040204" pitchFamily="34" charset="-120"/>
                <a:ea typeface="微軟正黑體" panose="020B0604030504040204" pitchFamily="34" charset="-120"/>
              </a:rPr>
              <a:t>系統故障後，重要的是要注意由於駕駛員的不同反應導致速度顯著下降和速度標準偏差增加。</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l"/>
            </a:pPr>
            <a:r>
              <a:rPr lang="zh-TW" altLang="en-US" sz="2400" dirty="0">
                <a:solidFill>
                  <a:srgbClr val="202122"/>
                </a:solidFill>
                <a:latin typeface="微軟正黑體" panose="020B0604030504040204" pitchFamily="34" charset="-120"/>
                <a:ea typeface="微軟正黑體" panose="020B0604030504040204" pitchFamily="34" charset="-120"/>
              </a:rPr>
              <a:t>在通知駕駛員可以再次打開 </a:t>
            </a:r>
            <a:r>
              <a:rPr lang="en-US" altLang="zh-TW" sz="2400" dirty="0">
                <a:solidFill>
                  <a:srgbClr val="202122"/>
                </a:solidFill>
                <a:latin typeface="微軟正黑體" panose="020B0604030504040204" pitchFamily="34" charset="-120"/>
                <a:ea typeface="微軟正黑體" panose="020B0604030504040204" pitchFamily="34" charset="-120"/>
              </a:rPr>
              <a:t>ACC </a:t>
            </a:r>
            <a:r>
              <a:rPr lang="zh-TW" altLang="en-US" sz="2400" dirty="0">
                <a:solidFill>
                  <a:srgbClr val="202122"/>
                </a:solidFill>
                <a:latin typeface="微軟正黑體" panose="020B0604030504040204" pitchFamily="34" charset="-120"/>
                <a:ea typeface="微軟正黑體" panose="020B0604030504040204" pitchFamily="34" charset="-120"/>
              </a:rPr>
              <a:t>的消息後，可以看到速度的第二次下降</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l"/>
            </a:pPr>
            <a:r>
              <a:rPr lang="zh-TW" altLang="en-US" sz="2400" dirty="0">
                <a:solidFill>
                  <a:srgbClr val="202122"/>
                </a:solidFill>
                <a:latin typeface="微軟正黑體" panose="020B0604030504040204" pitchFamily="34" charset="-120"/>
                <a:ea typeface="微軟正黑體" panose="020B0604030504040204" pitchFamily="34" charset="-120"/>
              </a:rPr>
              <a:t>在高速公路的第一段可以觀察到小的平均車頭時距，在第二段可以發現更高的平均值</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l"/>
            </a:pPr>
            <a:r>
              <a:rPr lang="en-US" altLang="zh-TW" sz="2400" dirty="0">
                <a:solidFill>
                  <a:srgbClr val="202122"/>
                </a:solidFill>
                <a:latin typeface="微軟正黑體" panose="020B0604030504040204" pitchFamily="34" charset="-120"/>
                <a:ea typeface="微軟正黑體" panose="020B0604030504040204" pitchFamily="34" charset="-120"/>
              </a:rPr>
              <a:t>ACC </a:t>
            </a:r>
            <a:r>
              <a:rPr lang="zh-TW" altLang="en-US" sz="2400">
                <a:solidFill>
                  <a:srgbClr val="202122"/>
                </a:solidFill>
                <a:latin typeface="微軟正黑體" panose="020B0604030504040204" pitchFamily="34" charset="-120"/>
                <a:ea typeface="微軟正黑體" panose="020B0604030504040204" pitchFamily="34" charset="-120"/>
              </a:rPr>
              <a:t>和手動駕駛之間的權限轉換可能對交通流效率產生負面影響。</a:t>
            </a:r>
          </a:p>
        </p:txBody>
      </p:sp>
    </p:spTree>
    <p:extLst>
      <p:ext uri="{BB962C8B-B14F-4D97-AF65-F5344CB8AC3E}">
        <p14:creationId xmlns:p14="http://schemas.microsoft.com/office/powerpoint/2010/main" val="34822064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圓角 7">
            <a:extLst>
              <a:ext uri="{FF2B5EF4-FFF2-40B4-BE49-F238E27FC236}">
                <a16:creationId xmlns:a16="http://schemas.microsoft.com/office/drawing/2014/main" id="{6F61B689-1895-4AAD-8BCD-B571C160A73F}"/>
              </a:ext>
            </a:extLst>
          </p:cNvPr>
          <p:cNvSpPr/>
          <p:nvPr/>
        </p:nvSpPr>
        <p:spPr>
          <a:xfrm>
            <a:off x="250517" y="1138335"/>
            <a:ext cx="11705824" cy="5525502"/>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4" name="投影片編號版面配置區 3">
            <a:extLst>
              <a:ext uri="{FF2B5EF4-FFF2-40B4-BE49-F238E27FC236}">
                <a16:creationId xmlns:a16="http://schemas.microsoft.com/office/drawing/2014/main" id="{CE932386-31EE-499D-83A8-905918CB9711}"/>
              </a:ext>
            </a:extLst>
          </p:cNvPr>
          <p:cNvSpPr>
            <a:spLocks noGrp="1"/>
          </p:cNvSpPr>
          <p:nvPr>
            <p:ph type="sldNum" sz="quarter" idx="12"/>
          </p:nvPr>
        </p:nvSpPr>
        <p:spPr/>
        <p:txBody>
          <a:bodyPr/>
          <a:lstStyle/>
          <a:p>
            <a:fld id="{70CCEE11-ED14-124A-A67C-225DB931776F}" type="slidenum">
              <a:rPr kumimoji="1" lang="zh-TW" altLang="en-US" smtClean="0"/>
              <a:t>19</a:t>
            </a:fld>
            <a:endParaRPr kumimoji="1" lang="zh-TW" altLang="en-US"/>
          </a:p>
        </p:txBody>
      </p:sp>
      <p:pic>
        <p:nvPicPr>
          <p:cNvPr id="3" name="圖片 2">
            <a:extLst>
              <a:ext uri="{FF2B5EF4-FFF2-40B4-BE49-F238E27FC236}">
                <a16:creationId xmlns:a16="http://schemas.microsoft.com/office/drawing/2014/main" id="{790E60BF-19C2-C343-ABCC-D8ED568B79F3}"/>
              </a:ext>
            </a:extLst>
          </p:cNvPr>
          <p:cNvPicPr>
            <a:picLocks noChangeAspect="1"/>
          </p:cNvPicPr>
          <p:nvPr/>
        </p:nvPicPr>
        <p:blipFill>
          <a:blip r:embed="rId3"/>
          <a:stretch>
            <a:fillRect/>
          </a:stretch>
        </p:blipFill>
        <p:spPr>
          <a:xfrm>
            <a:off x="250517" y="194163"/>
            <a:ext cx="828000" cy="828000"/>
          </a:xfrm>
          <a:prstGeom prst="rect">
            <a:avLst/>
          </a:prstGeom>
        </p:spPr>
      </p:pic>
      <p:sp>
        <p:nvSpPr>
          <p:cNvPr id="12" name="矩形 11">
            <a:extLst>
              <a:ext uri="{FF2B5EF4-FFF2-40B4-BE49-F238E27FC236}">
                <a16:creationId xmlns:a16="http://schemas.microsoft.com/office/drawing/2014/main" id="{61D0293D-8B11-D54B-8882-061306A12909}"/>
              </a:ext>
            </a:extLst>
          </p:cNvPr>
          <p:cNvSpPr/>
          <p:nvPr/>
        </p:nvSpPr>
        <p:spPr>
          <a:xfrm>
            <a:off x="1306687" y="648505"/>
            <a:ext cx="1595133" cy="26589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BF59E6C8-4257-074B-9B9C-3CBD244D6396}"/>
              </a:ext>
            </a:extLst>
          </p:cNvPr>
          <p:cNvSpPr/>
          <p:nvPr/>
        </p:nvSpPr>
        <p:spPr>
          <a:xfrm>
            <a:off x="1306688" y="194163"/>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討論</a:t>
            </a:r>
          </a:p>
        </p:txBody>
      </p:sp>
      <p:sp>
        <p:nvSpPr>
          <p:cNvPr id="79" name="矩形 78">
            <a:extLst>
              <a:ext uri="{FF2B5EF4-FFF2-40B4-BE49-F238E27FC236}">
                <a16:creationId xmlns:a16="http://schemas.microsoft.com/office/drawing/2014/main" id="{9731B099-7031-4FCE-B4C9-F760CD101898}"/>
              </a:ext>
            </a:extLst>
          </p:cNvPr>
          <p:cNvSpPr/>
          <p:nvPr/>
        </p:nvSpPr>
        <p:spPr>
          <a:xfrm>
            <a:off x="664518" y="1156174"/>
            <a:ext cx="10689282" cy="2240485"/>
          </a:xfrm>
          <a:prstGeom prst="rect">
            <a:avLst/>
          </a:prstGeom>
        </p:spPr>
        <p:txBody>
          <a:bodyPr wrap="square">
            <a:spAutoFit/>
          </a:bodyPr>
          <a:lstStyle/>
          <a:p>
            <a:pPr marL="342900" indent="-342900">
              <a:lnSpc>
                <a:spcPct val="150000"/>
              </a:lnSpc>
              <a:buFont typeface="Wingdings" panose="05000000000000000000" pitchFamily="2" charset="2"/>
              <a:buChar char="p"/>
            </a:pPr>
            <a:r>
              <a:rPr lang="zh-TW" altLang="en-US" sz="2400" dirty="0">
                <a:solidFill>
                  <a:srgbClr val="202122"/>
                </a:solidFill>
                <a:latin typeface="微軟正黑體" panose="020B0604030504040204" pitchFamily="34" charset="-120"/>
                <a:ea typeface="微軟正黑體" panose="020B0604030504040204" pitchFamily="34" charset="-120"/>
              </a:rPr>
              <a:t>在控制條件 </a:t>
            </a:r>
            <a:r>
              <a:rPr lang="en-US" altLang="zh-TW" sz="2400" dirty="0">
                <a:solidFill>
                  <a:srgbClr val="202122"/>
                </a:solidFill>
                <a:latin typeface="微軟正黑體" panose="020B0604030504040204" pitchFamily="34" charset="-120"/>
                <a:ea typeface="微軟正黑體" panose="020B0604030504040204" pitchFamily="34" charset="-120"/>
              </a:rPr>
              <a:t>(CC) </a:t>
            </a:r>
            <a:r>
              <a:rPr lang="zh-TW" altLang="en-US" sz="2400" dirty="0">
                <a:solidFill>
                  <a:srgbClr val="202122"/>
                </a:solidFill>
                <a:latin typeface="微軟正黑體" panose="020B0604030504040204" pitchFamily="34" charset="-120"/>
                <a:ea typeface="微軟正黑體" panose="020B0604030504040204" pitchFamily="34" charset="-120"/>
              </a:rPr>
              <a:t>中，參與者手動駕駛。在第一個實驗條件 </a:t>
            </a:r>
            <a:r>
              <a:rPr lang="en-US" altLang="zh-TW" sz="2400" dirty="0">
                <a:solidFill>
                  <a:srgbClr val="202122"/>
                </a:solidFill>
                <a:latin typeface="微軟正黑體" panose="020B0604030504040204" pitchFamily="34" charset="-120"/>
                <a:ea typeface="微軟正黑體" panose="020B0604030504040204" pitchFamily="34" charset="-120"/>
              </a:rPr>
              <a:t>(EC1) </a:t>
            </a:r>
            <a:r>
              <a:rPr lang="zh-TW" altLang="en-US" sz="2400" dirty="0">
                <a:solidFill>
                  <a:srgbClr val="202122"/>
                </a:solidFill>
                <a:latin typeface="微軟正黑體" panose="020B0604030504040204" pitchFamily="34" charset="-120"/>
                <a:ea typeface="微軟正黑體" panose="020B0604030504040204" pitchFamily="34" charset="-120"/>
              </a:rPr>
              <a:t>中，模擬了傳感器故障，車輛在特定位置減速，駕駛員需要在該位置恢復手動控制。在第二個實驗條件 </a:t>
            </a:r>
            <a:r>
              <a:rPr lang="en-US" altLang="zh-TW" sz="2400" dirty="0">
                <a:solidFill>
                  <a:srgbClr val="202122"/>
                </a:solidFill>
                <a:latin typeface="微軟正黑體" panose="020B0604030504040204" pitchFamily="34" charset="-120"/>
                <a:ea typeface="微軟正黑體" panose="020B0604030504040204" pitchFamily="34" charset="-120"/>
              </a:rPr>
              <a:t>(EC2) </a:t>
            </a:r>
            <a:r>
              <a:rPr lang="zh-TW" altLang="en-US" sz="2400" dirty="0">
                <a:solidFill>
                  <a:srgbClr val="202122"/>
                </a:solidFill>
                <a:latin typeface="微軟正黑體" panose="020B0604030504040204" pitchFamily="34" charset="-120"/>
                <a:ea typeface="微軟正黑體" panose="020B0604030504040204" pitchFamily="34" charset="-120"/>
              </a:rPr>
              <a:t>中，駕駛員自願關閉和打開系統。</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p"/>
            </a:pPr>
            <a:r>
              <a:rPr lang="en-US" altLang="zh-TW" sz="2400" dirty="0">
                <a:solidFill>
                  <a:srgbClr val="202122"/>
                </a:solidFill>
                <a:latin typeface="微軟正黑體" panose="020B0604030504040204" pitchFamily="34" charset="-120"/>
                <a:ea typeface="微軟正黑體" panose="020B0604030504040204" pitchFamily="34" charset="-120"/>
              </a:rPr>
              <a:t>CC </a:t>
            </a:r>
            <a:r>
              <a:rPr lang="zh-TW" altLang="en-US" sz="2400" dirty="0">
                <a:solidFill>
                  <a:srgbClr val="202122"/>
                </a:solidFill>
                <a:latin typeface="微軟正黑體" panose="020B0604030504040204" pitchFamily="34" charset="-120"/>
                <a:ea typeface="微軟正黑體" panose="020B0604030504040204" pitchFamily="34" charset="-120"/>
              </a:rPr>
              <a:t>和 </a:t>
            </a:r>
            <a:r>
              <a:rPr lang="en-US" altLang="zh-TW" sz="2400" dirty="0">
                <a:solidFill>
                  <a:srgbClr val="202122"/>
                </a:solidFill>
                <a:latin typeface="微軟正黑體" panose="020B0604030504040204" pitchFamily="34" charset="-120"/>
                <a:ea typeface="微軟正黑體" panose="020B0604030504040204" pitchFamily="34" charset="-120"/>
              </a:rPr>
              <a:t>EC2 </a:t>
            </a:r>
            <a:r>
              <a:rPr lang="zh-TW" altLang="en-US" sz="2400" dirty="0">
                <a:solidFill>
                  <a:srgbClr val="202122"/>
                </a:solidFill>
                <a:latin typeface="微軟正黑體" panose="020B0604030504040204" pitchFamily="34" charset="-120"/>
                <a:ea typeface="微軟正黑體" panose="020B0604030504040204" pitchFamily="34" charset="-120"/>
              </a:rPr>
              <a:t>顯示的速度分佈在均值和標準差方面似乎相似</a:t>
            </a:r>
            <a:endParaRPr lang="en-US" altLang="zh-TW" sz="2400" dirty="0">
              <a:solidFill>
                <a:srgbClr val="202122"/>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059993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2">
            <a:extLst>
              <a:ext uri="{FF2B5EF4-FFF2-40B4-BE49-F238E27FC236}">
                <a16:creationId xmlns:a16="http://schemas.microsoft.com/office/drawing/2014/main" id="{060D6DD2-6534-4BA5-B08C-A6BC2E4DEB03}"/>
              </a:ext>
            </a:extLst>
          </p:cNvPr>
          <p:cNvGraphicFramePr>
            <a:graphicFrameLocks noGrp="1"/>
          </p:cNvGraphicFramePr>
          <p:nvPr/>
        </p:nvGraphicFramePr>
        <p:xfrm>
          <a:off x="2103750" y="1118846"/>
          <a:ext cx="8208391" cy="4381377"/>
        </p:xfrm>
        <a:graphic>
          <a:graphicData uri="http://schemas.openxmlformats.org/drawingml/2006/table">
            <a:tbl>
              <a:tblPr firstRow="1" bandRow="1">
                <a:tableStyleId>{5C22544A-7EE6-4342-B048-85BDC9FD1C3A}</a:tableStyleId>
              </a:tblPr>
              <a:tblGrid>
                <a:gridCol w="2149311">
                  <a:extLst>
                    <a:ext uri="{9D8B030D-6E8A-4147-A177-3AD203B41FA5}">
                      <a16:colId xmlns:a16="http://schemas.microsoft.com/office/drawing/2014/main" val="2923343327"/>
                    </a:ext>
                  </a:extLst>
                </a:gridCol>
                <a:gridCol w="1954884">
                  <a:extLst>
                    <a:ext uri="{9D8B030D-6E8A-4147-A177-3AD203B41FA5}">
                      <a16:colId xmlns:a16="http://schemas.microsoft.com/office/drawing/2014/main" val="55361820"/>
                    </a:ext>
                  </a:extLst>
                </a:gridCol>
                <a:gridCol w="2052098">
                  <a:extLst>
                    <a:ext uri="{9D8B030D-6E8A-4147-A177-3AD203B41FA5}">
                      <a16:colId xmlns:a16="http://schemas.microsoft.com/office/drawing/2014/main" val="2525148103"/>
                    </a:ext>
                  </a:extLst>
                </a:gridCol>
                <a:gridCol w="2052098">
                  <a:extLst>
                    <a:ext uri="{9D8B030D-6E8A-4147-A177-3AD203B41FA5}">
                      <a16:colId xmlns:a16="http://schemas.microsoft.com/office/drawing/2014/main" val="428908693"/>
                    </a:ext>
                  </a:extLst>
                </a:gridCol>
              </a:tblGrid>
              <a:tr h="315813">
                <a:tc gridSpan="4">
                  <a:txBody>
                    <a:bodyPr/>
                    <a:lstStyle/>
                    <a:p>
                      <a:r>
                        <a:rPr lang="zh-TW" altLang="en-US" sz="1500" b="1" dirty="0">
                          <a:solidFill>
                            <a:schemeClr val="tx1"/>
                          </a:solidFill>
                          <a:latin typeface="微軟正黑體" panose="020B0604030504040204" pitchFamily="34" charset="-120"/>
                          <a:ea typeface="微軟正黑體" panose="020B0604030504040204" pitchFamily="34" charset="-120"/>
                        </a:rPr>
                        <a:t>年齡對自動駕駛的影響</a:t>
                      </a:r>
                    </a:p>
                  </a:txBody>
                  <a:tcPr marL="68580" marR="68580" marT="34290" marB="34290"/>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extLst>
                  <a:ext uri="{0D108BD9-81ED-4DB2-BD59-A6C34878D82A}">
                    <a16:rowId xmlns:a16="http://schemas.microsoft.com/office/drawing/2014/main" val="2172433631"/>
                  </a:ext>
                </a:extLst>
              </a:tr>
              <a:tr h="317356">
                <a:tc>
                  <a:txBody>
                    <a:bodyPr/>
                    <a:lstStyle/>
                    <a:p>
                      <a:r>
                        <a:rPr lang="zh-TW" altLang="en-US" sz="1400" dirty="0">
                          <a:solidFill>
                            <a:schemeClr val="tx1"/>
                          </a:solidFill>
                          <a:latin typeface="微軟正黑體" panose="020B0604030504040204" pitchFamily="34" charset="-120"/>
                          <a:ea typeface="微軟正黑體" panose="020B0604030504040204" pitchFamily="34" charset="-120"/>
                        </a:rPr>
                        <a:t>題目</a:t>
                      </a:r>
                    </a:p>
                  </a:txBody>
                  <a:tcPr marL="68580" marR="68580" marT="34290" marB="34290"/>
                </a:tc>
                <a:tc>
                  <a:txBody>
                    <a:bodyPr/>
                    <a:lstStyle/>
                    <a:p>
                      <a:r>
                        <a:rPr lang="zh-TW" altLang="en-US" sz="1400" dirty="0">
                          <a:solidFill>
                            <a:schemeClr val="tx1"/>
                          </a:solidFill>
                          <a:latin typeface="微軟正黑體" panose="020B0604030504040204" pitchFamily="34" charset="-120"/>
                          <a:ea typeface="微軟正黑體" panose="020B0604030504040204" pitchFamily="34" charset="-120"/>
                        </a:rPr>
                        <a:t>作者</a:t>
                      </a:r>
                      <a:r>
                        <a:rPr lang="en-US" altLang="zh-TW" sz="1400" dirty="0">
                          <a:solidFill>
                            <a:schemeClr val="tx1"/>
                          </a:solidFill>
                          <a:latin typeface="微軟正黑體" panose="020B0604030504040204" pitchFamily="34" charset="-120"/>
                          <a:ea typeface="微軟正黑體" panose="020B0604030504040204" pitchFamily="34" charset="-120"/>
                        </a:rPr>
                        <a:t>&amp;</a:t>
                      </a:r>
                      <a:r>
                        <a:rPr lang="zh-TW" altLang="en-US" sz="1400" dirty="0">
                          <a:solidFill>
                            <a:schemeClr val="tx1"/>
                          </a:solidFill>
                          <a:latin typeface="微軟正黑體" panose="020B0604030504040204" pitchFamily="34" charset="-120"/>
                          <a:ea typeface="微軟正黑體" panose="020B0604030504040204" pitchFamily="34" charset="-120"/>
                        </a:rPr>
                        <a:t>期刊</a:t>
                      </a:r>
                    </a:p>
                  </a:txBody>
                  <a:tcPr marL="68580" marR="68580" marT="34290" marB="34290"/>
                </a:tc>
                <a:tc>
                  <a:txBody>
                    <a:bodyPr/>
                    <a:lstStyle/>
                    <a:p>
                      <a:r>
                        <a:rPr lang="zh-TW" altLang="en-US" sz="1400" dirty="0">
                          <a:solidFill>
                            <a:schemeClr val="tx1"/>
                          </a:solidFill>
                          <a:latin typeface="微軟正黑體" panose="020B0604030504040204" pitchFamily="34" charset="-120"/>
                          <a:ea typeface="微軟正黑體" panose="020B0604030504040204" pitchFamily="34" charset="-120"/>
                        </a:rPr>
                        <a:t>發現</a:t>
                      </a:r>
                    </a:p>
                  </a:txBody>
                  <a:tcPr marL="68580" marR="68580" marT="34290" marB="34290"/>
                </a:tc>
                <a:tc>
                  <a:txBody>
                    <a:bodyPr/>
                    <a:lstStyle/>
                    <a:p>
                      <a:r>
                        <a:rPr lang="zh-TW" altLang="en-US" sz="1400" dirty="0">
                          <a:solidFill>
                            <a:schemeClr val="tx1"/>
                          </a:solidFill>
                          <a:latin typeface="微軟正黑體" panose="020B0604030504040204" pitchFamily="34" charset="-120"/>
                          <a:ea typeface="微軟正黑體" panose="020B0604030504040204" pitchFamily="34" charset="-120"/>
                        </a:rPr>
                        <a:t>應用</a:t>
                      </a:r>
                    </a:p>
                  </a:txBody>
                  <a:tcPr marL="68580" marR="68580" marT="34290" marB="34290"/>
                </a:tc>
                <a:extLst>
                  <a:ext uri="{0D108BD9-81ED-4DB2-BD59-A6C34878D82A}">
                    <a16:rowId xmlns:a16="http://schemas.microsoft.com/office/drawing/2014/main" val="2108990226"/>
                  </a:ext>
                </a:extLst>
              </a:tr>
              <a:tr h="1926209">
                <a:tc>
                  <a:txBody>
                    <a:bodyPr/>
                    <a:lstStyle/>
                    <a:p>
                      <a:r>
                        <a:rPr lang="en-US" altLang="zh-TW" sz="1400" dirty="0">
                          <a:solidFill>
                            <a:schemeClr val="tx1"/>
                          </a:solidFill>
                          <a:latin typeface="微軟正黑體" panose="020B0604030504040204" pitchFamily="34" charset="-120"/>
                          <a:ea typeface="微軟正黑體" panose="020B0604030504040204" pitchFamily="34" charset="-120"/>
                        </a:rPr>
                        <a:t>Age differences in the takeover of vehicle control and engagement in non-driving-related activities in simulated driving with conditional automation.</a:t>
                      </a:r>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marL="68580" marR="68580" marT="34290" marB="34290"/>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TW" sz="1400" dirty="0">
                          <a:solidFill>
                            <a:schemeClr val="tx1"/>
                          </a:solidFill>
                          <a:latin typeface="微軟正黑體" panose="020B0604030504040204" pitchFamily="34" charset="-120"/>
                          <a:ea typeface="微軟正黑體" panose="020B0604030504040204" pitchFamily="34" charset="-120"/>
                        </a:rPr>
                        <a:t>Clark &amp; Feng.(2017)</a:t>
                      </a:r>
                    </a:p>
                    <a:p>
                      <a:pPr marL="285750" indent="-285750">
                        <a:buFont typeface="Arial" panose="020B0604020202020204" pitchFamily="34" charset="0"/>
                        <a:buChar char="•"/>
                      </a:pPr>
                      <a:r>
                        <a:rPr lang="en-US" altLang="zh-TW" sz="1400" dirty="0">
                          <a:solidFill>
                            <a:schemeClr val="tx1"/>
                          </a:solidFill>
                          <a:latin typeface="微軟正黑體" panose="020B0604030504040204" pitchFamily="34" charset="-120"/>
                          <a:ea typeface="微軟正黑體" panose="020B0604030504040204" pitchFamily="34" charset="-120"/>
                        </a:rPr>
                        <a:t>Accident Analysis &amp; Prevention</a:t>
                      </a:r>
                    </a:p>
                    <a:p>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marL="68580" marR="68580" marT="34290" marB="34290"/>
                </a:tc>
                <a:tc>
                  <a:txBody>
                    <a:bodyPr/>
                    <a:lstStyle/>
                    <a:p>
                      <a:pPr marL="285750" indent="-285750">
                        <a:buFont typeface="Arial" panose="020B0604020202020204" pitchFamily="34" charset="0"/>
                        <a:buChar char="•"/>
                      </a:pPr>
                      <a:r>
                        <a:rPr lang="zh-TW" altLang="en-US" sz="1400" dirty="0">
                          <a:solidFill>
                            <a:schemeClr val="tx1"/>
                          </a:solidFill>
                          <a:latin typeface="微軟正黑體" panose="020B0604030504040204" pitchFamily="34" charset="-120"/>
                          <a:ea typeface="微軟正黑體" panose="020B0604030504040204" pitchFamily="34" charset="-120"/>
                        </a:rPr>
                        <a:t>年輕和年長的駕駛對</a:t>
                      </a:r>
                      <a:r>
                        <a:rPr lang="en-US" altLang="zh-TW" sz="1400" dirty="0">
                          <a:solidFill>
                            <a:schemeClr val="tx1"/>
                          </a:solidFill>
                          <a:latin typeface="微軟正黑體" panose="020B0604030504040204" pitchFamily="34" charset="-120"/>
                          <a:ea typeface="微軟正黑體" panose="020B0604030504040204" pitchFamily="34" charset="-120"/>
                        </a:rPr>
                        <a:t>NDRT</a:t>
                      </a:r>
                      <a:r>
                        <a:rPr lang="zh-TW" altLang="en-US" sz="1400" dirty="0">
                          <a:solidFill>
                            <a:schemeClr val="tx1"/>
                          </a:solidFill>
                          <a:latin typeface="微軟正黑體" panose="020B0604030504040204" pitchFamily="34" charset="-120"/>
                          <a:ea typeface="微軟正黑體" panose="020B0604030504040204" pitchFamily="34" charset="-120"/>
                        </a:rPr>
                        <a:t>的活動類型表現出不同的偏好。</a:t>
                      </a:r>
                    </a:p>
                  </a:txBody>
                  <a:tcPr marL="68580" marR="68580" marT="34290" marB="34290"/>
                </a:tc>
                <a:tc>
                  <a:txBody>
                    <a:bodyPr/>
                    <a:lstStyle/>
                    <a:p>
                      <a:pPr marL="285750" indent="-285750">
                        <a:buFont typeface="Arial" panose="020B0604020202020204" pitchFamily="34" charset="0"/>
                        <a:buChar char="•"/>
                      </a:pPr>
                      <a:r>
                        <a:rPr lang="zh-TW" altLang="en-US" sz="1400" dirty="0">
                          <a:solidFill>
                            <a:schemeClr val="tx1"/>
                          </a:solidFill>
                          <a:latin typeface="微軟正黑體" panose="020B0604030504040204" pitchFamily="34" charset="-120"/>
                          <a:ea typeface="微軟正黑體" panose="020B0604030504040204" pitchFamily="34" charset="-120"/>
                        </a:rPr>
                        <a:t>不同年齡的駕駛在參與不同</a:t>
                      </a:r>
                      <a:r>
                        <a:rPr lang="en-US" altLang="zh-TW" sz="1400" dirty="0">
                          <a:solidFill>
                            <a:schemeClr val="tx1"/>
                          </a:solidFill>
                          <a:latin typeface="微軟正黑體" panose="020B0604030504040204" pitchFamily="34" charset="-120"/>
                          <a:ea typeface="微軟正黑體" panose="020B0604030504040204" pitchFamily="34" charset="-120"/>
                        </a:rPr>
                        <a:t>NDRT</a:t>
                      </a:r>
                      <a:r>
                        <a:rPr lang="zh-TW" altLang="en-US" sz="1400" dirty="0">
                          <a:solidFill>
                            <a:schemeClr val="tx1"/>
                          </a:solidFill>
                          <a:latin typeface="微軟正黑體" panose="020B0604030504040204" pitchFamily="34" charset="-120"/>
                          <a:ea typeface="微軟正黑體" panose="020B0604030504040204" pitchFamily="34" charset="-120"/>
                        </a:rPr>
                        <a:t>時會有不同的表現，在設計任務時可參考</a:t>
                      </a:r>
                    </a:p>
                  </a:txBody>
                  <a:tcPr marL="68580" marR="68580" marT="34290" marB="34290"/>
                </a:tc>
                <a:extLst>
                  <a:ext uri="{0D108BD9-81ED-4DB2-BD59-A6C34878D82A}">
                    <a16:rowId xmlns:a16="http://schemas.microsoft.com/office/drawing/2014/main" val="2405132068"/>
                  </a:ext>
                </a:extLst>
              </a:tr>
              <a:tr h="1821999">
                <a:tc>
                  <a:txBody>
                    <a:bodyPr/>
                    <a:lstStyle/>
                    <a:p>
                      <a:r>
                        <a:rPr lang="en-US" altLang="zh-TW" sz="1400" dirty="0">
                          <a:solidFill>
                            <a:schemeClr val="tx1"/>
                          </a:solidFill>
                          <a:latin typeface="微軟正黑體" panose="020B0604030504040204" pitchFamily="34" charset="-120"/>
                          <a:ea typeface="微軟正黑體" panose="020B0604030504040204" pitchFamily="34" charset="-120"/>
                        </a:rPr>
                        <a:t>The influence of age on the take-over of vehicle control in highly automated driving. </a:t>
                      </a:r>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marL="68580" marR="68580" marT="34290" marB="34290"/>
                </a:tc>
                <a:tc>
                  <a:txBody>
                    <a:bodyPr/>
                    <a:lstStyle/>
                    <a:p>
                      <a:pPr marL="285750" indent="-285750">
                        <a:buFont typeface="Arial" panose="020B0604020202020204" pitchFamily="34" charset="0"/>
                        <a:buChar char="•"/>
                      </a:pPr>
                      <a:r>
                        <a:rPr lang="de-DE" altLang="zh-TW" sz="1400" dirty="0">
                          <a:solidFill>
                            <a:schemeClr val="tx1"/>
                          </a:solidFill>
                          <a:latin typeface="微軟正黑體" panose="020B0604030504040204" pitchFamily="34" charset="-120"/>
                          <a:ea typeface="微軟正黑體" panose="020B0604030504040204" pitchFamily="34" charset="-120"/>
                        </a:rPr>
                        <a:t>Körber, Gold, Lechner, &amp; Bengler.(2016)</a:t>
                      </a:r>
                    </a:p>
                    <a:p>
                      <a:pPr marL="285750" indent="-285750">
                        <a:buFont typeface="Arial" panose="020B0604020202020204" pitchFamily="34" charset="0"/>
                        <a:buChar char="•"/>
                      </a:pPr>
                      <a:r>
                        <a:rPr lang="en-US" altLang="zh-TW" sz="1400" dirty="0">
                          <a:solidFill>
                            <a:schemeClr val="tx1"/>
                          </a:solidFill>
                          <a:latin typeface="微軟正黑體" panose="020B0604030504040204" pitchFamily="34" charset="-120"/>
                          <a:ea typeface="微軟正黑體" panose="020B0604030504040204" pitchFamily="34" charset="-120"/>
                        </a:rPr>
                        <a:t>Transportation research part F: traffic psychology and </a:t>
                      </a:r>
                      <a:r>
                        <a:rPr lang="en-US" altLang="zh-TW" sz="1400" dirty="0" err="1">
                          <a:solidFill>
                            <a:schemeClr val="tx1"/>
                          </a:solidFill>
                          <a:latin typeface="微軟正黑體" panose="020B0604030504040204" pitchFamily="34" charset="-120"/>
                          <a:ea typeface="微軟正黑體" panose="020B0604030504040204" pitchFamily="34" charset="-120"/>
                        </a:rPr>
                        <a:t>behaviour</a:t>
                      </a:r>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marL="68580" marR="68580" marT="34290" marB="34290"/>
                </a:tc>
                <a:tc>
                  <a:txBody>
                    <a:bodyPr/>
                    <a:lstStyle/>
                    <a:p>
                      <a:pPr marL="285750" indent="-285750">
                        <a:buFont typeface="Arial" panose="020B0604020202020204" pitchFamily="34" charset="0"/>
                        <a:buChar char="•"/>
                      </a:pPr>
                      <a:r>
                        <a:rPr lang="zh-TW" altLang="en-US" sz="1400" dirty="0">
                          <a:solidFill>
                            <a:schemeClr val="tx1"/>
                          </a:solidFill>
                          <a:latin typeface="微軟正黑體" panose="020B0604030504040204" pitchFamily="34" charset="-120"/>
                          <a:ea typeface="微軟正黑體" panose="020B0604030504040204" pitchFamily="34" charset="-120"/>
                        </a:rPr>
                        <a:t>年輕和年長司機之間的接管時間沒有差異。</a:t>
                      </a:r>
                      <a:endParaRPr lang="en-US" altLang="zh-TW" sz="1400" dirty="0">
                        <a:solidFill>
                          <a:schemeClr val="tx1"/>
                        </a:solidFill>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solidFill>
                            <a:schemeClr val="tx1"/>
                          </a:solidFill>
                          <a:latin typeface="微軟正黑體" panose="020B0604030504040204" pitchFamily="34" charset="-120"/>
                          <a:ea typeface="微軟正黑體" panose="020B0604030504040204" pitchFamily="34" charset="-120"/>
                        </a:rPr>
                        <a:t>年長的司機剎車更頻繁、更強，並保持更高的 </a:t>
                      </a:r>
                      <a:r>
                        <a:rPr lang="en-US" altLang="zh-TW" sz="1400" dirty="0">
                          <a:solidFill>
                            <a:schemeClr val="tx1"/>
                          </a:solidFill>
                          <a:latin typeface="微軟正黑體" panose="020B0604030504040204" pitchFamily="34" charset="-120"/>
                          <a:ea typeface="微軟正黑體" panose="020B0604030504040204" pitchFamily="34" charset="-120"/>
                        </a:rPr>
                        <a:t>TTC</a:t>
                      </a:r>
                      <a:r>
                        <a:rPr lang="zh-TW" altLang="en-US" sz="1400" dirty="0">
                          <a:solidFill>
                            <a:schemeClr val="tx1"/>
                          </a:solidFill>
                          <a:latin typeface="微軟正黑體" panose="020B0604030504040204" pitchFamily="34" charset="-120"/>
                          <a:ea typeface="微軟正黑體" panose="020B0604030504040204" pitchFamily="34" charset="-120"/>
                        </a:rPr>
                        <a:t>。</a:t>
                      </a:r>
                      <a:endParaRPr lang="en-US" altLang="zh-TW" sz="1400" dirty="0">
                        <a:solidFill>
                          <a:schemeClr val="tx1"/>
                        </a:solidFill>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solidFill>
                            <a:schemeClr val="tx1"/>
                          </a:solidFill>
                          <a:latin typeface="微軟正黑體" panose="020B0604030504040204" pitchFamily="34" charset="-120"/>
                          <a:ea typeface="微軟正黑體" panose="020B0604030504040204" pitchFamily="34" charset="-120"/>
                        </a:rPr>
                        <a:t>交通密度的增加和次要任務對兩個年齡組的影響相同。</a:t>
                      </a:r>
                    </a:p>
                  </a:txBody>
                  <a:tcPr marL="68580" marR="68580" marT="34290" marB="34290"/>
                </a:tc>
                <a:tc>
                  <a:txBody>
                    <a:bodyPr/>
                    <a:lstStyle/>
                    <a:p>
                      <a:pPr marL="285750" indent="-285750">
                        <a:buFont typeface="Arial" panose="020B0604020202020204" pitchFamily="34" charset="0"/>
                        <a:buChar char="•"/>
                      </a:pPr>
                      <a:r>
                        <a:rPr lang="zh-TW" altLang="en-US" sz="1400" dirty="0">
                          <a:solidFill>
                            <a:schemeClr val="tx1"/>
                          </a:solidFill>
                          <a:latin typeface="微軟正黑體" panose="020B0604030504040204" pitchFamily="34" charset="-120"/>
                          <a:ea typeface="微軟正黑體" panose="020B0604030504040204" pitchFamily="34" charset="-120"/>
                        </a:rPr>
                        <a:t>本研究對不同交通密對執行</a:t>
                      </a:r>
                      <a:r>
                        <a:rPr lang="en-US" altLang="zh-TW" sz="1400" dirty="0">
                          <a:solidFill>
                            <a:schemeClr val="tx1"/>
                          </a:solidFill>
                          <a:latin typeface="微軟正黑體" panose="020B0604030504040204" pitchFamily="34" charset="-120"/>
                          <a:ea typeface="微軟正黑體" panose="020B0604030504040204" pitchFamily="34" charset="-120"/>
                        </a:rPr>
                        <a:t>NDRT</a:t>
                      </a:r>
                      <a:r>
                        <a:rPr lang="zh-TW" altLang="en-US" sz="1400" dirty="0">
                          <a:solidFill>
                            <a:schemeClr val="tx1"/>
                          </a:solidFill>
                          <a:latin typeface="微軟正黑體" panose="020B0604030504040204" pitchFamily="34" charset="-120"/>
                          <a:ea typeface="微軟正黑體" panose="020B0604030504040204" pitchFamily="34" charset="-120"/>
                        </a:rPr>
                        <a:t>後之接管接校進行調查，可以應用在不同駕駛速度上，探討會有何種差異。</a:t>
                      </a:r>
                    </a:p>
                  </a:txBody>
                  <a:tcPr marL="68580" marR="68580" marT="34290" marB="34290"/>
                </a:tc>
                <a:extLst>
                  <a:ext uri="{0D108BD9-81ED-4DB2-BD59-A6C34878D82A}">
                    <a16:rowId xmlns:a16="http://schemas.microsoft.com/office/drawing/2014/main" val="2346464201"/>
                  </a:ext>
                </a:extLst>
              </a:tr>
            </a:tbl>
          </a:graphicData>
        </a:graphic>
      </p:graphicFrame>
    </p:spTree>
    <p:extLst>
      <p:ext uri="{BB962C8B-B14F-4D97-AF65-F5344CB8AC3E}">
        <p14:creationId xmlns:p14="http://schemas.microsoft.com/office/powerpoint/2010/main" val="37716171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圓角 7">
            <a:extLst>
              <a:ext uri="{FF2B5EF4-FFF2-40B4-BE49-F238E27FC236}">
                <a16:creationId xmlns:a16="http://schemas.microsoft.com/office/drawing/2014/main" id="{6F61B689-1895-4AAD-8BCD-B571C160A73F}"/>
              </a:ext>
            </a:extLst>
          </p:cNvPr>
          <p:cNvSpPr/>
          <p:nvPr/>
        </p:nvSpPr>
        <p:spPr>
          <a:xfrm>
            <a:off x="250517" y="1138335"/>
            <a:ext cx="11705824" cy="5525502"/>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4" name="投影片編號版面配置區 3">
            <a:extLst>
              <a:ext uri="{FF2B5EF4-FFF2-40B4-BE49-F238E27FC236}">
                <a16:creationId xmlns:a16="http://schemas.microsoft.com/office/drawing/2014/main" id="{CE932386-31EE-499D-83A8-905918CB9711}"/>
              </a:ext>
            </a:extLst>
          </p:cNvPr>
          <p:cNvSpPr>
            <a:spLocks noGrp="1"/>
          </p:cNvSpPr>
          <p:nvPr>
            <p:ph type="sldNum" sz="quarter" idx="12"/>
          </p:nvPr>
        </p:nvSpPr>
        <p:spPr/>
        <p:txBody>
          <a:bodyPr/>
          <a:lstStyle/>
          <a:p>
            <a:fld id="{70CCEE11-ED14-124A-A67C-225DB931776F}" type="slidenum">
              <a:rPr kumimoji="1" lang="zh-TW" altLang="en-US" smtClean="0"/>
              <a:t>20</a:t>
            </a:fld>
            <a:endParaRPr kumimoji="1" lang="zh-TW" altLang="en-US"/>
          </a:p>
        </p:txBody>
      </p:sp>
      <p:pic>
        <p:nvPicPr>
          <p:cNvPr id="3" name="圖片 2">
            <a:extLst>
              <a:ext uri="{FF2B5EF4-FFF2-40B4-BE49-F238E27FC236}">
                <a16:creationId xmlns:a16="http://schemas.microsoft.com/office/drawing/2014/main" id="{790E60BF-19C2-C343-ABCC-D8ED568B79F3}"/>
              </a:ext>
            </a:extLst>
          </p:cNvPr>
          <p:cNvPicPr>
            <a:picLocks noChangeAspect="1"/>
          </p:cNvPicPr>
          <p:nvPr/>
        </p:nvPicPr>
        <p:blipFill>
          <a:blip r:embed="rId3"/>
          <a:stretch>
            <a:fillRect/>
          </a:stretch>
        </p:blipFill>
        <p:spPr>
          <a:xfrm>
            <a:off x="250517" y="194163"/>
            <a:ext cx="828000" cy="828000"/>
          </a:xfrm>
          <a:prstGeom prst="rect">
            <a:avLst/>
          </a:prstGeom>
        </p:spPr>
      </p:pic>
      <p:sp>
        <p:nvSpPr>
          <p:cNvPr id="12" name="矩形 11">
            <a:extLst>
              <a:ext uri="{FF2B5EF4-FFF2-40B4-BE49-F238E27FC236}">
                <a16:creationId xmlns:a16="http://schemas.microsoft.com/office/drawing/2014/main" id="{61D0293D-8B11-D54B-8882-061306A12909}"/>
              </a:ext>
            </a:extLst>
          </p:cNvPr>
          <p:cNvSpPr/>
          <p:nvPr/>
        </p:nvSpPr>
        <p:spPr>
          <a:xfrm>
            <a:off x="1306687" y="648505"/>
            <a:ext cx="1595133" cy="265896"/>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BF59E6C8-4257-074B-9B9C-3CBD244D6396}"/>
              </a:ext>
            </a:extLst>
          </p:cNvPr>
          <p:cNvSpPr/>
          <p:nvPr/>
        </p:nvSpPr>
        <p:spPr>
          <a:xfrm>
            <a:off x="1306688" y="194163"/>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討論</a:t>
            </a:r>
          </a:p>
        </p:txBody>
      </p:sp>
      <p:sp>
        <p:nvSpPr>
          <p:cNvPr id="79" name="矩形 78">
            <a:extLst>
              <a:ext uri="{FF2B5EF4-FFF2-40B4-BE49-F238E27FC236}">
                <a16:creationId xmlns:a16="http://schemas.microsoft.com/office/drawing/2014/main" id="{9731B099-7031-4FCE-B4C9-F760CD101898}"/>
              </a:ext>
            </a:extLst>
          </p:cNvPr>
          <p:cNvSpPr/>
          <p:nvPr/>
        </p:nvSpPr>
        <p:spPr>
          <a:xfrm>
            <a:off x="664518" y="1156174"/>
            <a:ext cx="10689282" cy="4456476"/>
          </a:xfrm>
          <a:prstGeom prst="rect">
            <a:avLst/>
          </a:prstGeom>
        </p:spPr>
        <p:txBody>
          <a:bodyPr wrap="square">
            <a:spAutoFit/>
          </a:bodyPr>
          <a:lstStyle/>
          <a:p>
            <a:pPr marL="342900" indent="-342900">
              <a:lnSpc>
                <a:spcPct val="150000"/>
              </a:lnSpc>
              <a:buFont typeface="Wingdings" panose="05000000000000000000" pitchFamily="2" charset="2"/>
              <a:buChar char="p"/>
            </a:pPr>
            <a:r>
              <a:rPr lang="zh-TW" altLang="en-US" sz="2400" dirty="0">
                <a:solidFill>
                  <a:srgbClr val="202122"/>
                </a:solidFill>
                <a:latin typeface="微軟正黑體" panose="020B0604030504040204" pitchFamily="34" charset="-120"/>
                <a:ea typeface="微軟正黑體" panose="020B0604030504040204" pitchFamily="34" charset="-120"/>
              </a:rPr>
              <a:t>傳感器故障後，由於駕駛員的不同反應，速度顯著下降（</a:t>
            </a:r>
            <a:r>
              <a:rPr lang="en-US" altLang="zh-TW" sz="2400" dirty="0">
                <a:solidFill>
                  <a:srgbClr val="202122"/>
                </a:solidFill>
                <a:latin typeface="微軟正黑體" panose="020B0604030504040204" pitchFamily="34" charset="-120"/>
                <a:ea typeface="微軟正黑體" panose="020B0604030504040204" pitchFamily="34" charset="-120"/>
              </a:rPr>
              <a:t>ΔV = -18.18 km/h</a:t>
            </a:r>
            <a:r>
              <a:rPr lang="zh-TW" altLang="en-US" sz="2400" dirty="0">
                <a:solidFill>
                  <a:srgbClr val="202122"/>
                </a:solidFill>
                <a:latin typeface="微軟正黑體" panose="020B0604030504040204" pitchFamily="34" charset="-120"/>
                <a:ea typeface="微軟正黑體" panose="020B0604030504040204" pitchFamily="34" charset="-120"/>
              </a:rPr>
              <a:t>）並且速度的標準偏差增加。</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p"/>
            </a:pPr>
            <a:r>
              <a:rPr lang="zh-TW" altLang="en-US" sz="2400" dirty="0">
                <a:solidFill>
                  <a:srgbClr val="202122"/>
                </a:solidFill>
                <a:latin typeface="微軟正黑體" panose="020B0604030504040204" pitchFamily="34" charset="-120"/>
                <a:ea typeface="微軟正黑體" panose="020B0604030504040204" pitchFamily="34" charset="-120"/>
              </a:rPr>
              <a:t>傳感器故障後恢復控制的中位時間為 </a:t>
            </a:r>
            <a:r>
              <a:rPr lang="en-US" altLang="zh-TW" sz="2400" dirty="0">
                <a:solidFill>
                  <a:srgbClr val="202122"/>
                </a:solidFill>
                <a:latin typeface="微軟正黑體" panose="020B0604030504040204" pitchFamily="34" charset="-120"/>
                <a:ea typeface="微軟正黑體" panose="020B0604030504040204" pitchFamily="34" charset="-120"/>
              </a:rPr>
              <a:t>3.85 </a:t>
            </a:r>
            <a:r>
              <a:rPr lang="zh-TW" altLang="en-US" sz="2400" dirty="0">
                <a:solidFill>
                  <a:srgbClr val="202122"/>
                </a:solidFill>
                <a:latin typeface="微軟正黑體" panose="020B0604030504040204" pitchFamily="34" charset="-120"/>
                <a:ea typeface="微軟正黑體" panose="020B0604030504040204" pitchFamily="34" charset="-120"/>
              </a:rPr>
              <a:t>秒。</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p"/>
            </a:pPr>
            <a:r>
              <a:rPr lang="zh-TW" altLang="en-US" sz="2400" dirty="0">
                <a:solidFill>
                  <a:srgbClr val="202122"/>
                </a:solidFill>
                <a:latin typeface="微軟正黑體" panose="020B0604030504040204" pitchFamily="34" charset="-120"/>
                <a:ea typeface="微軟正黑體" panose="020B0604030504040204" pitchFamily="34" charset="-120"/>
              </a:rPr>
              <a:t>當系統可以自動再次開啟時（</a:t>
            </a:r>
            <a:r>
              <a:rPr lang="en-US" altLang="zh-TW" sz="2400" dirty="0">
                <a:solidFill>
                  <a:srgbClr val="202122"/>
                </a:solidFill>
                <a:latin typeface="微軟正黑體" panose="020B0604030504040204" pitchFamily="34" charset="-120"/>
                <a:ea typeface="微軟正黑體" panose="020B0604030504040204" pitchFamily="34" charset="-120"/>
              </a:rPr>
              <a:t>ΔV = -4.22 km/h</a:t>
            </a:r>
            <a:r>
              <a:rPr lang="zh-TW" altLang="en-US" sz="2400" dirty="0">
                <a:solidFill>
                  <a:srgbClr val="202122"/>
                </a:solidFill>
                <a:latin typeface="微軟正黑體" panose="020B0604030504040204" pitchFamily="34" charset="-120"/>
                <a:ea typeface="微軟正黑體" panose="020B0604030504040204" pitchFamily="34" charset="-120"/>
              </a:rPr>
              <a:t>），可以識別出類似的速度下降。</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p"/>
            </a:pPr>
            <a:r>
              <a:rPr lang="zh-TW" altLang="en-US" sz="2400" dirty="0">
                <a:solidFill>
                  <a:srgbClr val="202122"/>
                </a:solidFill>
                <a:latin typeface="微軟正黑體" panose="020B0604030504040204" pitchFamily="34" charset="-120"/>
                <a:ea typeface="微軟正黑體" panose="020B0604030504040204" pitchFamily="34" charset="-120"/>
              </a:rPr>
              <a:t>消息後主動開啟 </a:t>
            </a:r>
            <a:r>
              <a:rPr lang="en-US" altLang="zh-TW" sz="2400" dirty="0">
                <a:solidFill>
                  <a:srgbClr val="202122"/>
                </a:solidFill>
                <a:latin typeface="微軟正黑體" panose="020B0604030504040204" pitchFamily="34" charset="-120"/>
                <a:ea typeface="微軟正黑體" panose="020B0604030504040204" pitchFamily="34" charset="-120"/>
              </a:rPr>
              <a:t>ACC </a:t>
            </a:r>
            <a:r>
              <a:rPr lang="zh-TW" altLang="en-US" sz="2400" dirty="0">
                <a:solidFill>
                  <a:srgbClr val="202122"/>
                </a:solidFill>
                <a:latin typeface="微軟正黑體" panose="020B0604030504040204" pitchFamily="34" charset="-120"/>
                <a:ea typeface="微軟正黑體" panose="020B0604030504040204" pitchFamily="34" charset="-120"/>
              </a:rPr>
              <a:t>之前的中位時間等於 </a:t>
            </a:r>
            <a:r>
              <a:rPr lang="en-US" altLang="zh-TW" sz="2400" dirty="0">
                <a:solidFill>
                  <a:srgbClr val="202122"/>
                </a:solidFill>
                <a:latin typeface="微軟正黑體" panose="020B0604030504040204" pitchFamily="34" charset="-120"/>
                <a:ea typeface="微軟正黑體" panose="020B0604030504040204" pitchFamily="34" charset="-120"/>
              </a:rPr>
              <a:t>5.80 </a:t>
            </a:r>
            <a:r>
              <a:rPr lang="zh-TW" altLang="en-US" sz="2400" dirty="0">
                <a:solidFill>
                  <a:srgbClr val="202122"/>
                </a:solidFill>
                <a:latin typeface="微軟正黑體" panose="020B0604030504040204" pitchFamily="34" charset="-120"/>
                <a:ea typeface="微軟正黑體" panose="020B0604030504040204" pitchFamily="34" charset="-120"/>
              </a:rPr>
              <a:t>秒</a:t>
            </a:r>
            <a:endParaRPr lang="en-US" altLang="zh-TW" sz="2400" dirty="0">
              <a:solidFill>
                <a:srgbClr val="202122"/>
              </a:solidFill>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p"/>
            </a:pPr>
            <a:r>
              <a:rPr lang="zh-TW" altLang="en-US" sz="2400" dirty="0">
                <a:solidFill>
                  <a:srgbClr val="202122"/>
                </a:solidFill>
                <a:latin typeface="微軟正黑體" panose="020B0604030504040204" pitchFamily="34" charset="-120"/>
                <a:ea typeface="微軟正黑體" panose="020B0604030504040204" pitchFamily="34" charset="-120"/>
              </a:rPr>
              <a:t>這些結果表明 </a:t>
            </a:r>
            <a:r>
              <a:rPr lang="en-US" altLang="zh-TW" sz="2400" dirty="0">
                <a:solidFill>
                  <a:srgbClr val="202122"/>
                </a:solidFill>
                <a:latin typeface="微軟正黑體" panose="020B0604030504040204" pitchFamily="34" charset="-120"/>
                <a:ea typeface="微軟正黑體" panose="020B0604030504040204" pitchFamily="34" charset="-120"/>
              </a:rPr>
              <a:t>ACC </a:t>
            </a:r>
            <a:r>
              <a:rPr lang="zh-TW" altLang="en-US" sz="2400" dirty="0">
                <a:solidFill>
                  <a:srgbClr val="202122"/>
                </a:solidFill>
                <a:latin typeface="微軟正黑體" panose="020B0604030504040204" pitchFamily="34" charset="-120"/>
                <a:ea typeface="微軟正黑體" panose="020B0604030504040204" pitchFamily="34" charset="-120"/>
              </a:rPr>
              <a:t>和手動駕駛之間的權限轉換可能會顯著影響 </a:t>
            </a:r>
            <a:r>
              <a:rPr lang="en-US" altLang="zh-TW" sz="2400" dirty="0">
                <a:solidFill>
                  <a:srgbClr val="202122"/>
                </a:solidFill>
                <a:latin typeface="微軟正黑體" panose="020B0604030504040204" pitchFamily="34" charset="-120"/>
                <a:ea typeface="微軟正黑體" panose="020B0604030504040204" pitchFamily="34" charset="-120"/>
              </a:rPr>
              <a:t>ACC </a:t>
            </a:r>
            <a:r>
              <a:rPr lang="zh-TW" altLang="en-US" sz="2400" dirty="0">
                <a:solidFill>
                  <a:srgbClr val="202122"/>
                </a:solidFill>
                <a:latin typeface="微軟正黑體" panose="020B0604030504040204" pitchFamily="34" charset="-120"/>
                <a:ea typeface="微軟正黑體" panose="020B0604030504040204" pitchFamily="34" charset="-120"/>
              </a:rPr>
              <a:t>車輛的縱向動力學</a:t>
            </a:r>
            <a:endParaRPr lang="en-US" altLang="zh-TW" sz="2400" dirty="0">
              <a:solidFill>
                <a:srgbClr val="202122"/>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1823064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CAB750-1B86-F940-8550-B2E054582E87}"/>
              </a:ext>
            </a:extLst>
          </p:cNvPr>
          <p:cNvSpPr>
            <a:spLocks noGrp="1"/>
          </p:cNvSpPr>
          <p:nvPr>
            <p:ph type="title"/>
          </p:nvPr>
        </p:nvSpPr>
        <p:spPr>
          <a:xfrm>
            <a:off x="2768424" y="2643205"/>
            <a:ext cx="6655152" cy="1325563"/>
          </a:xfrm>
        </p:spPr>
        <p:txBody>
          <a:bodyPr>
            <a:normAutofit/>
          </a:bodyPr>
          <a:lstStyle/>
          <a:p>
            <a:r>
              <a:rPr lang="x-none" b="1" dirty="0">
                <a:latin typeface="Microsoft JhengHei" charset="-120"/>
                <a:ea typeface="Microsoft JhengHei" charset="-120"/>
                <a:cs typeface="Microsoft JhengHei" charset="-120"/>
              </a:rPr>
              <a:t>Thank you for your time </a:t>
            </a:r>
          </a:p>
        </p:txBody>
      </p:sp>
      <p:cxnSp>
        <p:nvCxnSpPr>
          <p:cNvPr id="14" name="Straight Connector 13">
            <a:extLst>
              <a:ext uri="{FF2B5EF4-FFF2-40B4-BE49-F238E27FC236}">
                <a16:creationId xmlns:a16="http://schemas.microsoft.com/office/drawing/2014/main" id="{7EE2CDA2-D7C7-9844-9251-DD3F413C44F9}"/>
              </a:ext>
            </a:extLst>
          </p:cNvPr>
          <p:cNvCxnSpPr/>
          <p:nvPr/>
        </p:nvCxnSpPr>
        <p:spPr>
          <a:xfrm>
            <a:off x="1377471" y="3968768"/>
            <a:ext cx="9428070"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DAC9D4C-ECA9-3943-B805-46C85068BEBA}"/>
              </a:ext>
            </a:extLst>
          </p:cNvPr>
          <p:cNvCxnSpPr/>
          <p:nvPr/>
        </p:nvCxnSpPr>
        <p:spPr>
          <a:xfrm>
            <a:off x="1598535" y="3808814"/>
            <a:ext cx="9428070" cy="0"/>
          </a:xfrm>
          <a:prstGeom prst="line">
            <a:avLst/>
          </a:prstGeom>
          <a:ln w="38100">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 name="投影片編號版面配置區 2">
            <a:extLst>
              <a:ext uri="{FF2B5EF4-FFF2-40B4-BE49-F238E27FC236}">
                <a16:creationId xmlns:a16="http://schemas.microsoft.com/office/drawing/2014/main" id="{E6DD6230-D263-4271-90BD-2B50E738B68C}"/>
              </a:ext>
            </a:extLst>
          </p:cNvPr>
          <p:cNvSpPr>
            <a:spLocks noGrp="1"/>
          </p:cNvSpPr>
          <p:nvPr>
            <p:ph type="sldNum" sz="quarter" idx="12"/>
          </p:nvPr>
        </p:nvSpPr>
        <p:spPr/>
        <p:txBody>
          <a:bodyPr/>
          <a:lstStyle/>
          <a:p>
            <a:fld id="{A2B551B9-8BEC-4788-969B-31560C55079A}" type="slidenum">
              <a:rPr lang="zh-TW" altLang="en-US" smtClean="0"/>
              <a:t>21</a:t>
            </a:fld>
            <a:endParaRPr lang="zh-TW" altLang="en-US"/>
          </a:p>
        </p:txBody>
      </p:sp>
    </p:spTree>
    <p:extLst>
      <p:ext uri="{BB962C8B-B14F-4D97-AF65-F5344CB8AC3E}">
        <p14:creationId xmlns:p14="http://schemas.microsoft.com/office/powerpoint/2010/main" val="382937013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2">
            <a:extLst>
              <a:ext uri="{FF2B5EF4-FFF2-40B4-BE49-F238E27FC236}">
                <a16:creationId xmlns:a16="http://schemas.microsoft.com/office/drawing/2014/main" id="{060D6DD2-6534-4BA5-B08C-A6BC2E4DEB03}"/>
              </a:ext>
            </a:extLst>
          </p:cNvPr>
          <p:cNvGraphicFramePr>
            <a:graphicFrameLocks noGrp="1"/>
          </p:cNvGraphicFramePr>
          <p:nvPr/>
        </p:nvGraphicFramePr>
        <p:xfrm>
          <a:off x="2103750" y="1118845"/>
          <a:ext cx="8208391" cy="4443988"/>
        </p:xfrm>
        <a:graphic>
          <a:graphicData uri="http://schemas.openxmlformats.org/drawingml/2006/table">
            <a:tbl>
              <a:tblPr firstRow="1" bandRow="1">
                <a:tableStyleId>{5C22544A-7EE6-4342-B048-85BDC9FD1C3A}</a:tableStyleId>
              </a:tblPr>
              <a:tblGrid>
                <a:gridCol w="2149311">
                  <a:extLst>
                    <a:ext uri="{9D8B030D-6E8A-4147-A177-3AD203B41FA5}">
                      <a16:colId xmlns:a16="http://schemas.microsoft.com/office/drawing/2014/main" val="2923343327"/>
                    </a:ext>
                  </a:extLst>
                </a:gridCol>
                <a:gridCol w="1954884">
                  <a:extLst>
                    <a:ext uri="{9D8B030D-6E8A-4147-A177-3AD203B41FA5}">
                      <a16:colId xmlns:a16="http://schemas.microsoft.com/office/drawing/2014/main" val="55361820"/>
                    </a:ext>
                  </a:extLst>
                </a:gridCol>
                <a:gridCol w="2052098">
                  <a:extLst>
                    <a:ext uri="{9D8B030D-6E8A-4147-A177-3AD203B41FA5}">
                      <a16:colId xmlns:a16="http://schemas.microsoft.com/office/drawing/2014/main" val="2525148103"/>
                    </a:ext>
                  </a:extLst>
                </a:gridCol>
                <a:gridCol w="2052098">
                  <a:extLst>
                    <a:ext uri="{9D8B030D-6E8A-4147-A177-3AD203B41FA5}">
                      <a16:colId xmlns:a16="http://schemas.microsoft.com/office/drawing/2014/main" val="428908693"/>
                    </a:ext>
                  </a:extLst>
                </a:gridCol>
              </a:tblGrid>
              <a:tr h="315813">
                <a:tc gridSpan="4">
                  <a:txBody>
                    <a:bodyPr/>
                    <a:lstStyle/>
                    <a:p>
                      <a:r>
                        <a:rPr lang="zh-TW" altLang="en-US" sz="1500" b="1" dirty="0">
                          <a:solidFill>
                            <a:schemeClr val="tx1"/>
                          </a:solidFill>
                          <a:latin typeface="微軟正黑體" panose="020B0604030504040204" pitchFamily="34" charset="-120"/>
                          <a:ea typeface="微軟正黑體" panose="020B0604030504040204" pitchFamily="34" charset="-120"/>
                        </a:rPr>
                        <a:t>道路環境密度</a:t>
                      </a:r>
                    </a:p>
                  </a:txBody>
                  <a:tcPr marL="68580" marR="68580" marT="34290" marB="34290"/>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extLst>
                  <a:ext uri="{0D108BD9-81ED-4DB2-BD59-A6C34878D82A}">
                    <a16:rowId xmlns:a16="http://schemas.microsoft.com/office/drawing/2014/main" val="2172433631"/>
                  </a:ext>
                </a:extLst>
              </a:tr>
              <a:tr h="317356">
                <a:tc>
                  <a:txBody>
                    <a:bodyPr/>
                    <a:lstStyle/>
                    <a:p>
                      <a:r>
                        <a:rPr lang="zh-TW" altLang="en-US" sz="1400" dirty="0">
                          <a:solidFill>
                            <a:schemeClr val="tx1"/>
                          </a:solidFill>
                          <a:latin typeface="微軟正黑體" panose="020B0604030504040204" pitchFamily="34" charset="-120"/>
                          <a:ea typeface="微軟正黑體" panose="020B0604030504040204" pitchFamily="34" charset="-120"/>
                        </a:rPr>
                        <a:t>題目</a:t>
                      </a:r>
                    </a:p>
                  </a:txBody>
                  <a:tcPr marL="68580" marR="68580" marT="34290" marB="34290"/>
                </a:tc>
                <a:tc>
                  <a:txBody>
                    <a:bodyPr/>
                    <a:lstStyle/>
                    <a:p>
                      <a:r>
                        <a:rPr lang="zh-TW" altLang="en-US" sz="1400" dirty="0">
                          <a:solidFill>
                            <a:schemeClr val="tx1"/>
                          </a:solidFill>
                          <a:latin typeface="微軟正黑體" panose="020B0604030504040204" pitchFamily="34" charset="-120"/>
                          <a:ea typeface="微軟正黑體" panose="020B0604030504040204" pitchFamily="34" charset="-120"/>
                        </a:rPr>
                        <a:t>作者</a:t>
                      </a:r>
                      <a:r>
                        <a:rPr lang="en-US" altLang="zh-TW" sz="1400" dirty="0">
                          <a:solidFill>
                            <a:schemeClr val="tx1"/>
                          </a:solidFill>
                          <a:latin typeface="微軟正黑體" panose="020B0604030504040204" pitchFamily="34" charset="-120"/>
                          <a:ea typeface="微軟正黑體" panose="020B0604030504040204" pitchFamily="34" charset="-120"/>
                        </a:rPr>
                        <a:t>&amp;</a:t>
                      </a:r>
                      <a:r>
                        <a:rPr lang="zh-TW" altLang="en-US" sz="1400" dirty="0">
                          <a:solidFill>
                            <a:schemeClr val="tx1"/>
                          </a:solidFill>
                          <a:latin typeface="微軟正黑體" panose="020B0604030504040204" pitchFamily="34" charset="-120"/>
                          <a:ea typeface="微軟正黑體" panose="020B0604030504040204" pitchFamily="34" charset="-120"/>
                        </a:rPr>
                        <a:t>期刊</a:t>
                      </a:r>
                    </a:p>
                  </a:txBody>
                  <a:tcPr marL="68580" marR="68580" marT="34290" marB="34290"/>
                </a:tc>
                <a:tc>
                  <a:txBody>
                    <a:bodyPr/>
                    <a:lstStyle/>
                    <a:p>
                      <a:r>
                        <a:rPr lang="zh-TW" altLang="en-US" sz="1400" dirty="0">
                          <a:solidFill>
                            <a:schemeClr val="tx1"/>
                          </a:solidFill>
                          <a:latin typeface="微軟正黑體" panose="020B0604030504040204" pitchFamily="34" charset="-120"/>
                          <a:ea typeface="微軟正黑體" panose="020B0604030504040204" pitchFamily="34" charset="-120"/>
                        </a:rPr>
                        <a:t>發現</a:t>
                      </a:r>
                    </a:p>
                  </a:txBody>
                  <a:tcPr marL="68580" marR="68580" marT="34290" marB="34290"/>
                </a:tc>
                <a:tc>
                  <a:txBody>
                    <a:bodyPr/>
                    <a:lstStyle/>
                    <a:p>
                      <a:r>
                        <a:rPr lang="zh-TW" altLang="en-US" sz="1400" dirty="0">
                          <a:solidFill>
                            <a:schemeClr val="tx1"/>
                          </a:solidFill>
                          <a:latin typeface="微軟正黑體" panose="020B0604030504040204" pitchFamily="34" charset="-120"/>
                          <a:ea typeface="微軟正黑體" panose="020B0604030504040204" pitchFamily="34" charset="-120"/>
                        </a:rPr>
                        <a:t>應用</a:t>
                      </a:r>
                    </a:p>
                  </a:txBody>
                  <a:tcPr marL="68580" marR="68580" marT="34290" marB="34290"/>
                </a:tc>
                <a:extLst>
                  <a:ext uri="{0D108BD9-81ED-4DB2-BD59-A6C34878D82A}">
                    <a16:rowId xmlns:a16="http://schemas.microsoft.com/office/drawing/2014/main" val="2108990226"/>
                  </a:ext>
                </a:extLst>
              </a:tr>
              <a:tr h="1926209">
                <a:tc>
                  <a:txBody>
                    <a:bodyPr/>
                    <a:lstStyle/>
                    <a:p>
                      <a:r>
                        <a:rPr lang="en-US" altLang="zh-TW" sz="1400" dirty="0">
                          <a:solidFill>
                            <a:schemeClr val="tx1"/>
                          </a:solidFill>
                          <a:latin typeface="微軟正黑體" panose="020B0604030504040204" pitchFamily="34" charset="-120"/>
                          <a:ea typeface="微軟正黑體" panose="020B0604030504040204" pitchFamily="34" charset="-120"/>
                        </a:rPr>
                        <a:t>Manual takeover and handover of a simulated fully autonomous vehicle within urban and extra-urban settings.</a:t>
                      </a:r>
                    </a:p>
                    <a:p>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marL="68580" marR="68580" marT="34290" marB="34290"/>
                </a:tc>
                <a:tc>
                  <a:txBody>
                    <a:bodyPr/>
                    <a:lstStyle/>
                    <a:p>
                      <a:pPr marL="285750" indent="-285750">
                        <a:buFont typeface="Arial" panose="020B0604020202020204" pitchFamily="34" charset="0"/>
                        <a:buChar char="•"/>
                      </a:pPr>
                      <a:r>
                        <a:rPr lang="en-US" altLang="zh-TW" sz="1400" dirty="0">
                          <a:solidFill>
                            <a:schemeClr val="tx1"/>
                          </a:solidFill>
                          <a:latin typeface="微軟正黑體" panose="020B0604030504040204" pitchFamily="34" charset="-120"/>
                          <a:ea typeface="微軟正黑體" panose="020B0604030504040204" pitchFamily="34" charset="-120"/>
                        </a:rPr>
                        <a:t>Morgan, Alford, Williams, Parkhurst, &amp; Pipe  (2017)</a:t>
                      </a:r>
                    </a:p>
                    <a:p>
                      <a:pPr marL="285750" indent="-285750">
                        <a:buFont typeface="Arial" panose="020B0604020202020204" pitchFamily="34" charset="0"/>
                        <a:buChar char="•"/>
                      </a:pPr>
                      <a:r>
                        <a:rPr lang="en-US" altLang="zh-TW" sz="1400" dirty="0">
                          <a:solidFill>
                            <a:schemeClr val="tx1"/>
                          </a:solidFill>
                          <a:latin typeface="微軟正黑體" panose="020B0604030504040204" pitchFamily="34" charset="-120"/>
                          <a:ea typeface="微軟正黑體" panose="020B0604030504040204" pitchFamily="34" charset="-120"/>
                        </a:rPr>
                        <a:t>In International Conference on Applied Human Factors and Ergonomics </a:t>
                      </a:r>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marL="68580" marR="68580" marT="34290" marB="34290"/>
                </a:tc>
                <a:tc>
                  <a:txBody>
                    <a:bodyPr/>
                    <a:lstStyle/>
                    <a:p>
                      <a:pPr marL="285750" indent="-285750">
                        <a:buFont typeface="Arial" panose="020B0604020202020204" pitchFamily="34" charset="0"/>
                        <a:buChar char="•"/>
                      </a:pPr>
                      <a:r>
                        <a:rPr lang="zh-TW" altLang="en-US" sz="1400" dirty="0">
                          <a:solidFill>
                            <a:schemeClr val="tx1"/>
                          </a:solidFill>
                          <a:latin typeface="微軟正黑體" panose="020B0604030504040204" pitchFamily="34" charset="-120"/>
                          <a:ea typeface="微軟正黑體" panose="020B0604030504040204" pitchFamily="34" charset="-120"/>
                        </a:rPr>
                        <a:t>研究中，預計在 </a:t>
                      </a:r>
                      <a:r>
                        <a:rPr lang="en-US" altLang="zh-TW" sz="1400" dirty="0">
                          <a:solidFill>
                            <a:schemeClr val="tx1"/>
                          </a:solidFill>
                          <a:latin typeface="微軟正黑體" panose="020B0604030504040204" pitchFamily="34" charset="-120"/>
                          <a:ea typeface="微軟正黑體" panose="020B0604030504040204" pitchFamily="34" charset="-120"/>
                        </a:rPr>
                        <a:t>20 </a:t>
                      </a:r>
                      <a:r>
                        <a:rPr lang="zh-TW" altLang="en-US" sz="1400" dirty="0">
                          <a:solidFill>
                            <a:schemeClr val="tx1"/>
                          </a:solidFill>
                          <a:latin typeface="微軟正黑體" panose="020B0604030504040204" pitchFamily="34" charset="-120"/>
                          <a:ea typeface="微軟正黑體" panose="020B0604030504040204" pitchFamily="34" charset="-120"/>
                        </a:rPr>
                        <a:t>和 </a:t>
                      </a:r>
                      <a:r>
                        <a:rPr lang="en-US" altLang="zh-TW" sz="1400" dirty="0">
                          <a:solidFill>
                            <a:schemeClr val="tx1"/>
                          </a:solidFill>
                          <a:latin typeface="微軟正黑體" panose="020B0604030504040204" pitchFamily="34" charset="-120"/>
                          <a:ea typeface="微軟正黑體" panose="020B0604030504040204" pitchFamily="34" charset="-120"/>
                        </a:rPr>
                        <a:t>30 </a:t>
                      </a:r>
                      <a:r>
                        <a:rPr lang="zh-TW" altLang="en-US" sz="1400" dirty="0">
                          <a:solidFill>
                            <a:schemeClr val="tx1"/>
                          </a:solidFill>
                          <a:latin typeface="微軟正黑體" panose="020B0604030504040204" pitchFamily="34" charset="-120"/>
                          <a:ea typeface="微軟正黑體" panose="020B0604030504040204" pitchFamily="34" charset="-120"/>
                        </a:rPr>
                        <a:t>英里</a:t>
                      </a:r>
                      <a:r>
                        <a:rPr lang="en-US" altLang="zh-TW" sz="1400" dirty="0">
                          <a:solidFill>
                            <a:schemeClr val="tx1"/>
                          </a:solidFill>
                          <a:latin typeface="微軟正黑體" panose="020B0604030504040204" pitchFamily="34" charset="-120"/>
                          <a:ea typeface="微軟正黑體" panose="020B0604030504040204" pitchFamily="34" charset="-120"/>
                        </a:rPr>
                        <a:t>/</a:t>
                      </a:r>
                      <a:r>
                        <a:rPr lang="zh-TW" altLang="en-US" sz="1400" dirty="0">
                          <a:solidFill>
                            <a:schemeClr val="tx1"/>
                          </a:solidFill>
                          <a:latin typeface="微軟正黑體" panose="020B0604030504040204" pitchFamily="34" charset="-120"/>
                          <a:ea typeface="微軟正黑體" panose="020B0604030504040204" pitchFamily="34" charset="-120"/>
                        </a:rPr>
                        <a:t>小時的城市條件下，交接期間關鍵駕駛性能（例如 </a:t>
                      </a:r>
                      <a:r>
                        <a:rPr lang="en-US" altLang="zh-TW" sz="1400" dirty="0">
                          <a:solidFill>
                            <a:schemeClr val="tx1"/>
                          </a:solidFill>
                          <a:latin typeface="微軟正黑體" panose="020B0604030504040204" pitchFamily="34" charset="-120"/>
                          <a:ea typeface="微軟正黑體" panose="020B0604030504040204" pitchFamily="34" charset="-120"/>
                        </a:rPr>
                        <a:t>SDLP</a:t>
                      </a:r>
                      <a:r>
                        <a:rPr lang="zh-TW" altLang="en-US" sz="1400" dirty="0">
                          <a:solidFill>
                            <a:schemeClr val="tx1"/>
                          </a:solidFill>
                          <a:latin typeface="微軟正黑體" panose="020B0604030504040204" pitchFamily="34" charset="-120"/>
                          <a:ea typeface="微軟正黑體" panose="020B0604030504040204" pitchFamily="34" charset="-120"/>
                        </a:rPr>
                        <a:t>）的接管和恢復手動性能所需的時間將是最短的，會在郊區更高速度下增加狀況。</a:t>
                      </a:r>
                    </a:p>
                  </a:txBody>
                  <a:tcPr marL="68580" marR="68580" marT="34290" marB="34290"/>
                </a:tc>
                <a:tc>
                  <a:txBody>
                    <a:bodyPr/>
                    <a:lstStyle/>
                    <a:p>
                      <a:pPr marL="285750" indent="-285750">
                        <a:buFont typeface="Arial" panose="020B0604020202020204" pitchFamily="34" charset="0"/>
                        <a:buChar char="•"/>
                      </a:pPr>
                      <a:r>
                        <a:rPr lang="zh-TW" altLang="en-US" sz="1400" dirty="0">
                          <a:solidFill>
                            <a:schemeClr val="tx1"/>
                          </a:solidFill>
                          <a:latin typeface="微軟正黑體" panose="020B0604030504040204" pitchFamily="34" charset="-120"/>
                          <a:ea typeface="微軟正黑體" panose="020B0604030504040204" pitchFamily="34" charset="-120"/>
                        </a:rPr>
                        <a:t>不同的時速區間在不同交通密度下駕駛表現有所差異，表示不同速度會導致不同風險的結果</a:t>
                      </a:r>
                    </a:p>
                  </a:txBody>
                  <a:tcPr marL="68580" marR="68580" marT="34290" marB="34290"/>
                </a:tc>
                <a:extLst>
                  <a:ext uri="{0D108BD9-81ED-4DB2-BD59-A6C34878D82A}">
                    <a16:rowId xmlns:a16="http://schemas.microsoft.com/office/drawing/2014/main" val="2405132068"/>
                  </a:ext>
                </a:extLst>
              </a:tr>
              <a:tr h="1821999">
                <a:tc>
                  <a:txBody>
                    <a:bodyPr/>
                    <a:lstStyle/>
                    <a:p>
                      <a:r>
                        <a:rPr lang="en-US" altLang="zh-TW" sz="1400" dirty="0">
                          <a:solidFill>
                            <a:schemeClr val="tx1"/>
                          </a:solidFill>
                          <a:latin typeface="微軟正黑體" panose="020B0604030504040204" pitchFamily="34" charset="-120"/>
                          <a:ea typeface="微軟正黑體" panose="020B0604030504040204" pitchFamily="34" charset="-120"/>
                        </a:rPr>
                        <a:t>Taking Over Control From Highly Automated Vehicles in Complex Traffic Situations: The Role of Traffic Density</a:t>
                      </a:r>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marL="68580" marR="68580" marT="34290" marB="34290"/>
                </a:tc>
                <a:tc>
                  <a:txBody>
                    <a:bodyPr/>
                    <a:lstStyle/>
                    <a:p>
                      <a:pPr marL="285750" indent="-285750">
                        <a:buFont typeface="Arial" panose="020B0604020202020204" pitchFamily="34" charset="0"/>
                        <a:buChar char="•"/>
                      </a:pPr>
                      <a:r>
                        <a:rPr lang="de-DE" altLang="zh-TW" sz="1400" dirty="0">
                          <a:solidFill>
                            <a:schemeClr val="tx1"/>
                          </a:solidFill>
                          <a:latin typeface="微軟正黑體" panose="020B0604030504040204" pitchFamily="34" charset="-120"/>
                          <a:ea typeface="微軟正黑體" panose="020B0604030504040204" pitchFamily="34" charset="-120"/>
                        </a:rPr>
                        <a:t>Gold, Körber, Lechner, &amp; Bengler. (2016). </a:t>
                      </a:r>
                    </a:p>
                    <a:p>
                      <a:pPr marL="285750" indent="-285750">
                        <a:buFont typeface="Arial" panose="020B0604020202020204" pitchFamily="34" charset="0"/>
                        <a:buChar char="•"/>
                      </a:pPr>
                      <a:r>
                        <a:rPr lang="en-US" altLang="zh-TW" sz="1400" dirty="0">
                          <a:solidFill>
                            <a:schemeClr val="tx1"/>
                          </a:solidFill>
                          <a:latin typeface="微軟正黑體" panose="020B0604030504040204" pitchFamily="34" charset="-120"/>
                          <a:ea typeface="微軟正黑體" panose="020B0604030504040204" pitchFamily="34" charset="-120"/>
                        </a:rPr>
                        <a:t>HUMAN FACTORS</a:t>
                      </a:r>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marL="68580" marR="68580" marT="34290" marB="34290"/>
                </a:tc>
                <a:tc>
                  <a:txBody>
                    <a:bodyPr/>
                    <a:lstStyle/>
                    <a:p>
                      <a:pPr marL="285750" indent="-285750">
                        <a:buFont typeface="Arial" panose="020B0604020202020204" pitchFamily="34" charset="0"/>
                        <a:buChar char="•"/>
                      </a:pPr>
                      <a:r>
                        <a:rPr lang="zh-TW" altLang="en-US" sz="1400" dirty="0">
                          <a:solidFill>
                            <a:schemeClr val="tx1"/>
                          </a:solidFill>
                          <a:latin typeface="微軟正黑體" panose="020B0604030504040204" pitchFamily="34" charset="-120"/>
                          <a:ea typeface="微軟正黑體" panose="020B0604030504040204" pitchFamily="34" charset="-120"/>
                        </a:rPr>
                        <a:t>在高密度的交通流量下，更高的加速度、更低的 </a:t>
                      </a:r>
                      <a:r>
                        <a:rPr lang="en-US" altLang="zh-TW" sz="1400" dirty="0">
                          <a:solidFill>
                            <a:schemeClr val="tx1"/>
                          </a:solidFill>
                          <a:latin typeface="微軟正黑體" panose="020B0604030504040204" pitchFamily="34" charset="-120"/>
                          <a:ea typeface="微軟正黑體" panose="020B0604030504040204" pitchFamily="34" charset="-120"/>
                        </a:rPr>
                        <a:t>TTC </a:t>
                      </a:r>
                      <a:r>
                        <a:rPr lang="zh-TW" altLang="en-US" sz="1400" dirty="0">
                          <a:solidFill>
                            <a:schemeClr val="tx1"/>
                          </a:solidFill>
                          <a:latin typeface="微軟正黑體" panose="020B0604030504040204" pitchFamily="34" charset="-120"/>
                          <a:ea typeface="微軟正黑體" panose="020B0604030504040204" pitchFamily="34" charset="-120"/>
                        </a:rPr>
                        <a:t>和更高碰撞概率的形式影響接管，這也可能是由延遲接管造成</a:t>
                      </a:r>
                    </a:p>
                  </a:txBody>
                  <a:tcPr marL="68580" marR="68580" marT="34290" marB="34290"/>
                </a:tc>
                <a:tc>
                  <a:txBody>
                    <a:bodyPr/>
                    <a:lstStyle/>
                    <a:p>
                      <a:pPr marL="285750" indent="-285750">
                        <a:buFont typeface="Arial" panose="020B0604020202020204" pitchFamily="34" charset="0"/>
                        <a:buChar char="•"/>
                      </a:pPr>
                      <a:r>
                        <a:rPr lang="zh-TW" altLang="en-US" sz="1400" dirty="0">
                          <a:solidFill>
                            <a:schemeClr val="tx1"/>
                          </a:solidFill>
                          <a:latin typeface="微軟正黑體" panose="020B0604030504040204" pitchFamily="34" charset="-120"/>
                          <a:ea typeface="微軟正黑體" panose="020B0604030504040204" pitchFamily="34" charset="-120"/>
                        </a:rPr>
                        <a:t>較高的交通密度會導致控制車速的能力下降。</a:t>
                      </a:r>
                    </a:p>
                  </a:txBody>
                  <a:tcPr marL="68580" marR="68580" marT="34290" marB="34290"/>
                </a:tc>
                <a:extLst>
                  <a:ext uri="{0D108BD9-81ED-4DB2-BD59-A6C34878D82A}">
                    <a16:rowId xmlns:a16="http://schemas.microsoft.com/office/drawing/2014/main" val="2346464201"/>
                  </a:ext>
                </a:extLst>
              </a:tr>
            </a:tbl>
          </a:graphicData>
        </a:graphic>
      </p:graphicFrame>
    </p:spTree>
    <p:extLst>
      <p:ext uri="{BB962C8B-B14F-4D97-AF65-F5344CB8AC3E}">
        <p14:creationId xmlns:p14="http://schemas.microsoft.com/office/powerpoint/2010/main" val="1346429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2">
            <a:extLst>
              <a:ext uri="{FF2B5EF4-FFF2-40B4-BE49-F238E27FC236}">
                <a16:creationId xmlns:a16="http://schemas.microsoft.com/office/drawing/2014/main" id="{060D6DD2-6534-4BA5-B08C-A6BC2E4DEB03}"/>
              </a:ext>
            </a:extLst>
          </p:cNvPr>
          <p:cNvGraphicFramePr>
            <a:graphicFrameLocks noGrp="1"/>
          </p:cNvGraphicFramePr>
          <p:nvPr/>
        </p:nvGraphicFramePr>
        <p:xfrm>
          <a:off x="2103750" y="1118845"/>
          <a:ext cx="8208391" cy="2559378"/>
        </p:xfrm>
        <a:graphic>
          <a:graphicData uri="http://schemas.openxmlformats.org/drawingml/2006/table">
            <a:tbl>
              <a:tblPr firstRow="1" bandRow="1">
                <a:tableStyleId>{5C22544A-7EE6-4342-B048-85BDC9FD1C3A}</a:tableStyleId>
              </a:tblPr>
              <a:tblGrid>
                <a:gridCol w="2149311">
                  <a:extLst>
                    <a:ext uri="{9D8B030D-6E8A-4147-A177-3AD203B41FA5}">
                      <a16:colId xmlns:a16="http://schemas.microsoft.com/office/drawing/2014/main" val="2923343327"/>
                    </a:ext>
                  </a:extLst>
                </a:gridCol>
                <a:gridCol w="1954884">
                  <a:extLst>
                    <a:ext uri="{9D8B030D-6E8A-4147-A177-3AD203B41FA5}">
                      <a16:colId xmlns:a16="http://schemas.microsoft.com/office/drawing/2014/main" val="55361820"/>
                    </a:ext>
                  </a:extLst>
                </a:gridCol>
                <a:gridCol w="2052098">
                  <a:extLst>
                    <a:ext uri="{9D8B030D-6E8A-4147-A177-3AD203B41FA5}">
                      <a16:colId xmlns:a16="http://schemas.microsoft.com/office/drawing/2014/main" val="2525148103"/>
                    </a:ext>
                  </a:extLst>
                </a:gridCol>
                <a:gridCol w="2052098">
                  <a:extLst>
                    <a:ext uri="{9D8B030D-6E8A-4147-A177-3AD203B41FA5}">
                      <a16:colId xmlns:a16="http://schemas.microsoft.com/office/drawing/2014/main" val="428908693"/>
                    </a:ext>
                  </a:extLst>
                </a:gridCol>
              </a:tblGrid>
              <a:tr h="315813">
                <a:tc gridSpan="4">
                  <a:txBody>
                    <a:bodyPr/>
                    <a:lstStyle/>
                    <a:p>
                      <a:r>
                        <a:rPr lang="zh-TW" altLang="en-US" sz="1500" b="1" dirty="0">
                          <a:solidFill>
                            <a:schemeClr val="tx1"/>
                          </a:solidFill>
                          <a:latin typeface="微軟正黑體" panose="020B0604030504040204" pitchFamily="34" charset="-120"/>
                          <a:ea typeface="微軟正黑體" panose="020B0604030504040204" pitchFamily="34" charset="-120"/>
                        </a:rPr>
                        <a:t>熟悉自動駕駛接管任務</a:t>
                      </a:r>
                    </a:p>
                  </a:txBody>
                  <a:tcPr marL="68580" marR="68580" marT="34290" marB="34290"/>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extLst>
                  <a:ext uri="{0D108BD9-81ED-4DB2-BD59-A6C34878D82A}">
                    <a16:rowId xmlns:a16="http://schemas.microsoft.com/office/drawing/2014/main" val="2172433631"/>
                  </a:ext>
                </a:extLst>
              </a:tr>
              <a:tr h="317356">
                <a:tc>
                  <a:txBody>
                    <a:bodyPr/>
                    <a:lstStyle/>
                    <a:p>
                      <a:r>
                        <a:rPr lang="zh-TW" altLang="en-US" sz="1400" dirty="0">
                          <a:solidFill>
                            <a:schemeClr val="tx1"/>
                          </a:solidFill>
                          <a:latin typeface="微軟正黑體" panose="020B0604030504040204" pitchFamily="34" charset="-120"/>
                          <a:ea typeface="微軟正黑體" panose="020B0604030504040204" pitchFamily="34" charset="-120"/>
                        </a:rPr>
                        <a:t>題目</a:t>
                      </a:r>
                    </a:p>
                  </a:txBody>
                  <a:tcPr marL="68580" marR="68580" marT="34290" marB="34290"/>
                </a:tc>
                <a:tc>
                  <a:txBody>
                    <a:bodyPr/>
                    <a:lstStyle/>
                    <a:p>
                      <a:r>
                        <a:rPr lang="zh-TW" altLang="en-US" sz="1400" dirty="0">
                          <a:solidFill>
                            <a:schemeClr val="tx1"/>
                          </a:solidFill>
                          <a:latin typeface="微軟正黑體" panose="020B0604030504040204" pitchFamily="34" charset="-120"/>
                          <a:ea typeface="微軟正黑體" panose="020B0604030504040204" pitchFamily="34" charset="-120"/>
                        </a:rPr>
                        <a:t>作者</a:t>
                      </a:r>
                      <a:r>
                        <a:rPr lang="en-US" altLang="zh-TW" sz="1400" dirty="0">
                          <a:solidFill>
                            <a:schemeClr val="tx1"/>
                          </a:solidFill>
                          <a:latin typeface="微軟正黑體" panose="020B0604030504040204" pitchFamily="34" charset="-120"/>
                          <a:ea typeface="微軟正黑體" panose="020B0604030504040204" pitchFamily="34" charset="-120"/>
                        </a:rPr>
                        <a:t>&amp;</a:t>
                      </a:r>
                      <a:r>
                        <a:rPr lang="zh-TW" altLang="en-US" sz="1400" dirty="0">
                          <a:solidFill>
                            <a:schemeClr val="tx1"/>
                          </a:solidFill>
                          <a:latin typeface="微軟正黑體" panose="020B0604030504040204" pitchFamily="34" charset="-120"/>
                          <a:ea typeface="微軟正黑體" panose="020B0604030504040204" pitchFamily="34" charset="-120"/>
                        </a:rPr>
                        <a:t>期刊</a:t>
                      </a:r>
                    </a:p>
                  </a:txBody>
                  <a:tcPr marL="68580" marR="68580" marT="34290" marB="34290"/>
                </a:tc>
                <a:tc>
                  <a:txBody>
                    <a:bodyPr/>
                    <a:lstStyle/>
                    <a:p>
                      <a:r>
                        <a:rPr lang="zh-TW" altLang="en-US" sz="1400" dirty="0">
                          <a:solidFill>
                            <a:schemeClr val="tx1"/>
                          </a:solidFill>
                          <a:latin typeface="微軟正黑體" panose="020B0604030504040204" pitchFamily="34" charset="-120"/>
                          <a:ea typeface="微軟正黑體" panose="020B0604030504040204" pitchFamily="34" charset="-120"/>
                        </a:rPr>
                        <a:t>發現</a:t>
                      </a:r>
                    </a:p>
                  </a:txBody>
                  <a:tcPr marL="68580" marR="68580" marT="34290" marB="34290"/>
                </a:tc>
                <a:tc>
                  <a:txBody>
                    <a:bodyPr/>
                    <a:lstStyle/>
                    <a:p>
                      <a:r>
                        <a:rPr lang="zh-TW" altLang="en-US" sz="1400" dirty="0">
                          <a:solidFill>
                            <a:schemeClr val="tx1"/>
                          </a:solidFill>
                          <a:latin typeface="微軟正黑體" panose="020B0604030504040204" pitchFamily="34" charset="-120"/>
                          <a:ea typeface="微軟正黑體" panose="020B0604030504040204" pitchFamily="34" charset="-120"/>
                        </a:rPr>
                        <a:t>應用</a:t>
                      </a:r>
                    </a:p>
                  </a:txBody>
                  <a:tcPr marL="68580" marR="68580" marT="34290" marB="34290"/>
                </a:tc>
                <a:extLst>
                  <a:ext uri="{0D108BD9-81ED-4DB2-BD59-A6C34878D82A}">
                    <a16:rowId xmlns:a16="http://schemas.microsoft.com/office/drawing/2014/main" val="2108990226"/>
                  </a:ext>
                </a:extLst>
              </a:tr>
              <a:tr h="1926209">
                <a:tc>
                  <a:txBody>
                    <a:bodyPr/>
                    <a:lstStyle/>
                    <a:p>
                      <a:r>
                        <a:rPr lang="en-US" altLang="zh-TW" sz="1400" dirty="0">
                          <a:solidFill>
                            <a:schemeClr val="tx1"/>
                          </a:solidFill>
                          <a:latin typeface="微軟正黑體" panose="020B0604030504040204" pitchFamily="34" charset="-120"/>
                          <a:ea typeface="微軟正黑體" panose="020B0604030504040204" pitchFamily="34" charset="-120"/>
                        </a:rPr>
                        <a:t>Driving without awareness: The effects of practice and automaticity on attention and driving</a:t>
                      </a:r>
                    </a:p>
                  </a:txBody>
                  <a:tcPr marL="68580" marR="68580" marT="34290" marB="34290"/>
                </a:tc>
                <a:tc>
                  <a:txBody>
                    <a:bodyPr/>
                    <a:lstStyle/>
                    <a:p>
                      <a:pPr marL="285750" indent="-285750">
                        <a:buFont typeface="Arial" panose="020B0604020202020204" pitchFamily="34" charset="0"/>
                        <a:buChar char="•"/>
                      </a:pPr>
                      <a:r>
                        <a:rPr lang="en-US" altLang="zh-TW" sz="1400" dirty="0">
                          <a:solidFill>
                            <a:schemeClr val="tx1"/>
                          </a:solidFill>
                          <a:latin typeface="微軟正黑體" panose="020B0604030504040204" pitchFamily="34" charset="-120"/>
                          <a:ea typeface="微軟正黑體" panose="020B0604030504040204" pitchFamily="34" charset="-120"/>
                        </a:rPr>
                        <a:t>Charlton, &amp; Starkey.(2011)</a:t>
                      </a:r>
                    </a:p>
                    <a:p>
                      <a:pPr marL="285750" indent="-285750">
                        <a:buFont typeface="Arial" panose="020B0604020202020204" pitchFamily="34" charset="0"/>
                        <a:buChar char="•"/>
                      </a:pPr>
                      <a:r>
                        <a:rPr lang="en-US" altLang="zh-TW" sz="1400" dirty="0">
                          <a:solidFill>
                            <a:schemeClr val="tx1"/>
                          </a:solidFill>
                          <a:latin typeface="微軟正黑體" panose="020B0604030504040204" pitchFamily="34" charset="-120"/>
                          <a:ea typeface="微軟正黑體" panose="020B0604030504040204" pitchFamily="34" charset="-120"/>
                        </a:rPr>
                        <a:t>Transportation research part F: traffic psychology and </a:t>
                      </a:r>
                      <a:r>
                        <a:rPr lang="en-US" altLang="zh-TW" sz="1400" dirty="0" err="1">
                          <a:solidFill>
                            <a:schemeClr val="tx1"/>
                          </a:solidFill>
                          <a:latin typeface="微軟正黑體" panose="020B0604030504040204" pitchFamily="34" charset="-120"/>
                          <a:ea typeface="微軟正黑體" panose="020B0604030504040204" pitchFamily="34" charset="-120"/>
                        </a:rPr>
                        <a:t>behaviour</a:t>
                      </a:r>
                      <a:endParaRPr lang="en-US" altLang="zh-TW" sz="1400" dirty="0">
                        <a:solidFill>
                          <a:schemeClr val="tx1"/>
                        </a:solidFill>
                        <a:latin typeface="微軟正黑體" panose="020B0604030504040204" pitchFamily="34" charset="-120"/>
                        <a:ea typeface="微軟正黑體" panose="020B0604030504040204" pitchFamily="34" charset="-120"/>
                      </a:endParaRPr>
                    </a:p>
                    <a:p>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marL="68580" marR="68580" marT="34290" marB="34290"/>
                </a:tc>
                <a:tc>
                  <a:txBody>
                    <a:bodyPr/>
                    <a:lstStyle/>
                    <a:p>
                      <a:pPr marL="285750" indent="-285750">
                        <a:buFont typeface="Arial" panose="020B0604020202020204" pitchFamily="34" charset="0"/>
                        <a:buChar char="•"/>
                      </a:pPr>
                      <a:r>
                        <a:rPr lang="zh-TW" altLang="en-US" sz="1400" dirty="0">
                          <a:solidFill>
                            <a:schemeClr val="tx1"/>
                          </a:solidFill>
                          <a:latin typeface="微軟正黑體" panose="020B0604030504040204" pitchFamily="34" charset="-120"/>
                          <a:ea typeface="微軟正黑體" panose="020B0604030504040204" pitchFamily="34" charset="-120"/>
                        </a:rPr>
                        <a:t>經過多次實驗，駕駛對劇本難度主觀感受降低。</a:t>
                      </a:r>
                      <a:endParaRPr lang="en-US" altLang="zh-TW" sz="1400" dirty="0">
                        <a:solidFill>
                          <a:schemeClr val="tx1"/>
                        </a:solidFill>
                        <a:latin typeface="微軟正黑體" panose="020B0604030504040204" pitchFamily="34" charset="-120"/>
                        <a:ea typeface="微軟正黑體" panose="020B0604030504040204" pitchFamily="34" charset="-120"/>
                      </a:endParaRPr>
                    </a:p>
                    <a:p>
                      <a:pPr marL="285750" indent="-285750">
                        <a:buFont typeface="Arial" panose="020B0604020202020204" pitchFamily="34" charset="0"/>
                        <a:buChar char="•"/>
                      </a:pPr>
                      <a:r>
                        <a:rPr lang="zh-TW" altLang="en-US" sz="1400" dirty="0">
                          <a:solidFill>
                            <a:schemeClr val="tx1"/>
                          </a:solidFill>
                          <a:latin typeface="微軟正黑體" panose="020B0604030504040204" pitchFamily="34" charset="-120"/>
                          <a:ea typeface="微軟正黑體" panose="020B0604030504040204" pitchFamily="34" charset="-120"/>
                        </a:rPr>
                        <a:t>檢測任務在實驗的後期階段變得非常高效。隨著實驗次數增加，</a:t>
                      </a:r>
                      <a:r>
                        <a:rPr lang="zh-TW" altLang="en-US" sz="1400" b="1" dirty="0">
                          <a:solidFill>
                            <a:schemeClr val="tx1"/>
                          </a:solidFill>
                          <a:latin typeface="微軟正黑體" panose="020B0604030504040204" pitchFamily="34" charset="-120"/>
                          <a:ea typeface="微軟正黑體" panose="020B0604030504040204" pitchFamily="34" charset="-120"/>
                        </a:rPr>
                        <a:t>注意力和駕駛表現變得更佳</a:t>
                      </a:r>
                      <a:r>
                        <a:rPr lang="zh-TW" altLang="en-US" sz="1400" dirty="0">
                          <a:solidFill>
                            <a:schemeClr val="tx1"/>
                          </a:solidFill>
                          <a:latin typeface="微軟正黑體" panose="020B0604030504040204" pitchFamily="34" charset="-120"/>
                          <a:ea typeface="微軟正黑體" panose="020B0604030504040204" pitchFamily="34" charset="-120"/>
                        </a:rPr>
                        <a:t>。</a:t>
                      </a:r>
                    </a:p>
                  </a:txBody>
                  <a:tcPr marL="68580" marR="68580" marT="34290" marB="34290"/>
                </a:tc>
                <a:tc>
                  <a:txBody>
                    <a:bodyPr/>
                    <a:lstStyle/>
                    <a:p>
                      <a:pPr marL="285750" indent="-285750">
                        <a:buFont typeface="Arial" panose="020B0604020202020204" pitchFamily="34" charset="0"/>
                        <a:buChar char="•"/>
                      </a:pPr>
                      <a:r>
                        <a:rPr lang="zh-TW" altLang="en-US" sz="1400" dirty="0">
                          <a:solidFill>
                            <a:schemeClr val="tx1"/>
                          </a:solidFill>
                          <a:latin typeface="微軟正黑體" panose="020B0604030504040204" pitchFamily="34" charset="-120"/>
                          <a:ea typeface="微軟正黑體" panose="020B0604030504040204" pitchFamily="34" charset="-120"/>
                        </a:rPr>
                        <a:t>在相同的劇本中，實驗次數到一定數量，可能成為干擾變相影響駕駛行為</a:t>
                      </a:r>
                    </a:p>
                  </a:txBody>
                  <a:tcPr marL="68580" marR="68580" marT="34290" marB="34290"/>
                </a:tc>
                <a:extLst>
                  <a:ext uri="{0D108BD9-81ED-4DB2-BD59-A6C34878D82A}">
                    <a16:rowId xmlns:a16="http://schemas.microsoft.com/office/drawing/2014/main" val="2405132068"/>
                  </a:ext>
                </a:extLst>
              </a:tr>
            </a:tbl>
          </a:graphicData>
        </a:graphic>
      </p:graphicFrame>
    </p:spTree>
    <p:extLst>
      <p:ext uri="{BB962C8B-B14F-4D97-AF65-F5344CB8AC3E}">
        <p14:creationId xmlns:p14="http://schemas.microsoft.com/office/powerpoint/2010/main" val="1793551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2">
            <a:extLst>
              <a:ext uri="{FF2B5EF4-FFF2-40B4-BE49-F238E27FC236}">
                <a16:creationId xmlns:a16="http://schemas.microsoft.com/office/drawing/2014/main" id="{060D6DD2-6534-4BA5-B08C-A6BC2E4DEB03}"/>
              </a:ext>
            </a:extLst>
          </p:cNvPr>
          <p:cNvGraphicFramePr>
            <a:graphicFrameLocks noGrp="1"/>
          </p:cNvGraphicFramePr>
          <p:nvPr/>
        </p:nvGraphicFramePr>
        <p:xfrm>
          <a:off x="2103750" y="1118845"/>
          <a:ext cx="8208391" cy="2559378"/>
        </p:xfrm>
        <a:graphic>
          <a:graphicData uri="http://schemas.openxmlformats.org/drawingml/2006/table">
            <a:tbl>
              <a:tblPr firstRow="1" bandRow="1">
                <a:tableStyleId>{5C22544A-7EE6-4342-B048-85BDC9FD1C3A}</a:tableStyleId>
              </a:tblPr>
              <a:tblGrid>
                <a:gridCol w="2149311">
                  <a:extLst>
                    <a:ext uri="{9D8B030D-6E8A-4147-A177-3AD203B41FA5}">
                      <a16:colId xmlns:a16="http://schemas.microsoft.com/office/drawing/2014/main" val="2923343327"/>
                    </a:ext>
                  </a:extLst>
                </a:gridCol>
                <a:gridCol w="1954884">
                  <a:extLst>
                    <a:ext uri="{9D8B030D-6E8A-4147-A177-3AD203B41FA5}">
                      <a16:colId xmlns:a16="http://schemas.microsoft.com/office/drawing/2014/main" val="55361820"/>
                    </a:ext>
                  </a:extLst>
                </a:gridCol>
                <a:gridCol w="2052098">
                  <a:extLst>
                    <a:ext uri="{9D8B030D-6E8A-4147-A177-3AD203B41FA5}">
                      <a16:colId xmlns:a16="http://schemas.microsoft.com/office/drawing/2014/main" val="2525148103"/>
                    </a:ext>
                  </a:extLst>
                </a:gridCol>
                <a:gridCol w="2052098">
                  <a:extLst>
                    <a:ext uri="{9D8B030D-6E8A-4147-A177-3AD203B41FA5}">
                      <a16:colId xmlns:a16="http://schemas.microsoft.com/office/drawing/2014/main" val="428908693"/>
                    </a:ext>
                  </a:extLst>
                </a:gridCol>
              </a:tblGrid>
              <a:tr h="315813">
                <a:tc gridSpan="4">
                  <a:txBody>
                    <a:bodyPr/>
                    <a:lstStyle/>
                    <a:p>
                      <a:r>
                        <a:rPr lang="zh-TW" altLang="en-US" sz="1500" b="1" dirty="0">
                          <a:solidFill>
                            <a:schemeClr val="tx1"/>
                          </a:solidFill>
                          <a:latin typeface="微軟正黑體" panose="020B0604030504040204" pitchFamily="34" charset="-120"/>
                          <a:ea typeface="微軟正黑體" panose="020B0604030504040204" pitchFamily="34" charset="-120"/>
                        </a:rPr>
                        <a:t>接管模式</a:t>
                      </a:r>
                    </a:p>
                  </a:txBody>
                  <a:tcPr marL="68580" marR="68580" marT="34290" marB="34290"/>
                </a:tc>
                <a:tc hMerge="1">
                  <a:txBody>
                    <a:bodyPr/>
                    <a:lstStyle/>
                    <a:p>
                      <a:endParaRPr lang="zh-TW" altLang="en-US" dirty="0"/>
                    </a:p>
                  </a:txBody>
                  <a:tcPr/>
                </a:tc>
                <a:tc hMerge="1">
                  <a:txBody>
                    <a:bodyPr/>
                    <a:lstStyle/>
                    <a:p>
                      <a:endParaRPr lang="zh-TW" altLang="en-US" dirty="0"/>
                    </a:p>
                  </a:txBody>
                  <a:tcPr/>
                </a:tc>
                <a:tc hMerge="1">
                  <a:txBody>
                    <a:bodyPr/>
                    <a:lstStyle/>
                    <a:p>
                      <a:endParaRPr lang="zh-TW" altLang="en-US" dirty="0"/>
                    </a:p>
                  </a:txBody>
                  <a:tcPr/>
                </a:tc>
                <a:extLst>
                  <a:ext uri="{0D108BD9-81ED-4DB2-BD59-A6C34878D82A}">
                    <a16:rowId xmlns:a16="http://schemas.microsoft.com/office/drawing/2014/main" val="2172433631"/>
                  </a:ext>
                </a:extLst>
              </a:tr>
              <a:tr h="317356">
                <a:tc>
                  <a:txBody>
                    <a:bodyPr/>
                    <a:lstStyle/>
                    <a:p>
                      <a:r>
                        <a:rPr lang="zh-TW" altLang="en-US" sz="1400" dirty="0">
                          <a:solidFill>
                            <a:schemeClr val="tx1"/>
                          </a:solidFill>
                          <a:latin typeface="微軟正黑體" panose="020B0604030504040204" pitchFamily="34" charset="-120"/>
                          <a:ea typeface="微軟正黑體" panose="020B0604030504040204" pitchFamily="34" charset="-120"/>
                        </a:rPr>
                        <a:t>題目</a:t>
                      </a:r>
                    </a:p>
                  </a:txBody>
                  <a:tcPr marL="68580" marR="68580" marT="34290" marB="34290"/>
                </a:tc>
                <a:tc>
                  <a:txBody>
                    <a:bodyPr/>
                    <a:lstStyle/>
                    <a:p>
                      <a:r>
                        <a:rPr lang="zh-TW" altLang="en-US" sz="1400" dirty="0">
                          <a:solidFill>
                            <a:schemeClr val="tx1"/>
                          </a:solidFill>
                          <a:latin typeface="微軟正黑體" panose="020B0604030504040204" pitchFamily="34" charset="-120"/>
                          <a:ea typeface="微軟正黑體" panose="020B0604030504040204" pitchFamily="34" charset="-120"/>
                        </a:rPr>
                        <a:t>作者</a:t>
                      </a:r>
                      <a:r>
                        <a:rPr lang="en-US" altLang="zh-TW" sz="1400" dirty="0">
                          <a:solidFill>
                            <a:schemeClr val="tx1"/>
                          </a:solidFill>
                          <a:latin typeface="微軟正黑體" panose="020B0604030504040204" pitchFamily="34" charset="-120"/>
                          <a:ea typeface="微軟正黑體" panose="020B0604030504040204" pitchFamily="34" charset="-120"/>
                        </a:rPr>
                        <a:t>&amp;</a:t>
                      </a:r>
                      <a:r>
                        <a:rPr lang="zh-TW" altLang="en-US" sz="1400" dirty="0">
                          <a:solidFill>
                            <a:schemeClr val="tx1"/>
                          </a:solidFill>
                          <a:latin typeface="微軟正黑體" panose="020B0604030504040204" pitchFamily="34" charset="-120"/>
                          <a:ea typeface="微軟正黑體" panose="020B0604030504040204" pitchFamily="34" charset="-120"/>
                        </a:rPr>
                        <a:t>期刊</a:t>
                      </a:r>
                    </a:p>
                  </a:txBody>
                  <a:tcPr marL="68580" marR="68580" marT="34290" marB="34290"/>
                </a:tc>
                <a:tc>
                  <a:txBody>
                    <a:bodyPr/>
                    <a:lstStyle/>
                    <a:p>
                      <a:r>
                        <a:rPr lang="zh-TW" altLang="en-US" sz="1400" dirty="0">
                          <a:solidFill>
                            <a:schemeClr val="tx1"/>
                          </a:solidFill>
                          <a:latin typeface="微軟正黑體" panose="020B0604030504040204" pitchFamily="34" charset="-120"/>
                          <a:ea typeface="微軟正黑體" panose="020B0604030504040204" pitchFamily="34" charset="-120"/>
                        </a:rPr>
                        <a:t>發現</a:t>
                      </a:r>
                    </a:p>
                  </a:txBody>
                  <a:tcPr marL="68580" marR="68580" marT="34290" marB="34290"/>
                </a:tc>
                <a:tc>
                  <a:txBody>
                    <a:bodyPr/>
                    <a:lstStyle/>
                    <a:p>
                      <a:r>
                        <a:rPr lang="zh-TW" altLang="en-US" sz="1400" dirty="0">
                          <a:solidFill>
                            <a:schemeClr val="tx1"/>
                          </a:solidFill>
                          <a:latin typeface="微軟正黑體" panose="020B0604030504040204" pitchFamily="34" charset="-120"/>
                          <a:ea typeface="微軟正黑體" panose="020B0604030504040204" pitchFamily="34" charset="-120"/>
                        </a:rPr>
                        <a:t>應用</a:t>
                      </a:r>
                    </a:p>
                  </a:txBody>
                  <a:tcPr marL="68580" marR="68580" marT="34290" marB="34290"/>
                </a:tc>
                <a:extLst>
                  <a:ext uri="{0D108BD9-81ED-4DB2-BD59-A6C34878D82A}">
                    <a16:rowId xmlns:a16="http://schemas.microsoft.com/office/drawing/2014/main" val="2108990226"/>
                  </a:ext>
                </a:extLst>
              </a:tr>
              <a:tr h="1926209">
                <a:tc>
                  <a:txBody>
                    <a:bodyPr/>
                    <a:lstStyle/>
                    <a:p>
                      <a:r>
                        <a:rPr lang="en-US" altLang="zh-TW" sz="1400" dirty="0">
                          <a:solidFill>
                            <a:schemeClr val="tx1"/>
                          </a:solidFill>
                          <a:latin typeface="微軟正黑體" panose="020B0604030504040204" pitchFamily="34" charset="-120"/>
                          <a:ea typeface="微軟正黑體" panose="020B0604030504040204" pitchFamily="34" charset="-120"/>
                        </a:rPr>
                        <a:t>Behavioral changes to repeated takeovers in highly automated driving: effects of the takeover-request design and the nondriving-related task modality</a:t>
                      </a:r>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marL="68580" marR="68580" marT="34290" marB="34290"/>
                </a:tc>
                <a:tc>
                  <a:txBody>
                    <a:bodyPr/>
                    <a:lstStyle/>
                    <a:p>
                      <a:pPr marL="285750" indent="-285750">
                        <a:buFont typeface="Arial" panose="020B0604020202020204" pitchFamily="34" charset="0"/>
                        <a:buChar char="•"/>
                      </a:pPr>
                      <a:r>
                        <a:rPr lang="de-DE" altLang="zh-TW" sz="1400" dirty="0">
                          <a:solidFill>
                            <a:schemeClr val="tx1"/>
                          </a:solidFill>
                          <a:latin typeface="微軟正黑體" panose="020B0604030504040204" pitchFamily="34" charset="-120"/>
                          <a:ea typeface="微軟正黑體" panose="020B0604030504040204" pitchFamily="34" charset="-120"/>
                        </a:rPr>
                        <a:t>Roche, F., Somieski, A., &amp; Brandenburg, S. (2019). </a:t>
                      </a:r>
                    </a:p>
                    <a:p>
                      <a:pPr marL="285750" indent="-285750">
                        <a:buFont typeface="Arial" panose="020B0604020202020204" pitchFamily="34" charset="0"/>
                        <a:buChar char="•"/>
                      </a:pPr>
                      <a:r>
                        <a:rPr lang="en-US" altLang="zh-TW" sz="1400" dirty="0">
                          <a:solidFill>
                            <a:schemeClr val="tx1"/>
                          </a:solidFill>
                          <a:latin typeface="微軟正黑體" panose="020B0604030504040204" pitchFamily="34" charset="-120"/>
                          <a:ea typeface="微軟正黑體" panose="020B0604030504040204" pitchFamily="34" charset="-120"/>
                        </a:rPr>
                        <a:t>Human factors,</a:t>
                      </a:r>
                      <a:endParaRPr lang="zh-TW" altLang="en-US" sz="1400" dirty="0">
                        <a:solidFill>
                          <a:schemeClr val="tx1"/>
                        </a:solidFill>
                        <a:latin typeface="微軟正黑體" panose="020B0604030504040204" pitchFamily="34" charset="-120"/>
                        <a:ea typeface="微軟正黑體" panose="020B0604030504040204" pitchFamily="34" charset="-120"/>
                      </a:endParaRPr>
                    </a:p>
                  </a:txBody>
                  <a:tcPr marL="68580" marR="68580" marT="34290" marB="34290"/>
                </a:tc>
                <a:tc>
                  <a:txBody>
                    <a:bodyPr/>
                    <a:lstStyle/>
                    <a:p>
                      <a:pPr marL="285750" indent="-285750">
                        <a:buFont typeface="Arial" panose="020B0604020202020204" pitchFamily="34" charset="0"/>
                        <a:buChar char="•"/>
                      </a:pPr>
                      <a:r>
                        <a:rPr lang="zh-TW" altLang="en-US" sz="1400" dirty="0">
                          <a:solidFill>
                            <a:schemeClr val="tx1"/>
                          </a:solidFill>
                          <a:latin typeface="微軟正黑體" panose="020B0604030504040204" pitchFamily="34" charset="-120"/>
                          <a:ea typeface="微軟正黑體" panose="020B0604030504040204" pitchFamily="34" charset="-120"/>
                        </a:rPr>
                        <a:t>聽覺 </a:t>
                      </a:r>
                      <a:r>
                        <a:rPr lang="en-US" altLang="zh-TW" sz="1400" dirty="0">
                          <a:solidFill>
                            <a:schemeClr val="tx1"/>
                          </a:solidFill>
                          <a:latin typeface="微軟正黑體" panose="020B0604030504040204" pitchFamily="34" charset="-120"/>
                          <a:ea typeface="微軟正黑體" panose="020B0604030504040204" pitchFamily="34" charset="-120"/>
                        </a:rPr>
                        <a:t>TOR </a:t>
                      </a:r>
                      <a:r>
                        <a:rPr lang="zh-TW" altLang="en-US" sz="1400" dirty="0">
                          <a:solidFill>
                            <a:schemeClr val="tx1"/>
                          </a:solidFill>
                          <a:latin typeface="微軟正黑體" panose="020B0604030504040204" pitchFamily="34" charset="-120"/>
                          <a:ea typeface="微軟正黑體" panose="020B0604030504040204" pitchFamily="34" charset="-120"/>
                        </a:rPr>
                        <a:t>的參與者接管速度更快，並且還表現出更長的 </a:t>
                      </a:r>
                      <a:r>
                        <a:rPr lang="en-US" altLang="zh-TW" sz="1400" dirty="0">
                          <a:solidFill>
                            <a:schemeClr val="tx1"/>
                          </a:solidFill>
                          <a:latin typeface="微軟正黑體" panose="020B0604030504040204" pitchFamily="34" charset="-120"/>
                          <a:ea typeface="微軟正黑體" panose="020B0604030504040204" pitchFamily="34" charset="-120"/>
                        </a:rPr>
                        <a:t>TTC</a:t>
                      </a:r>
                      <a:r>
                        <a:rPr lang="zh-TW" altLang="en-US" sz="1400" dirty="0">
                          <a:solidFill>
                            <a:schemeClr val="tx1"/>
                          </a:solidFill>
                          <a:latin typeface="微軟正黑體" panose="020B0604030504040204" pitchFamily="34" charset="-120"/>
                          <a:ea typeface="微軟正黑體" panose="020B0604030504040204" pitchFamily="34" charset="-120"/>
                        </a:rPr>
                        <a:t>，以及和緩的轉向和煞車行為</a:t>
                      </a:r>
                    </a:p>
                  </a:txBody>
                  <a:tcPr marL="68580" marR="68580" marT="34290" marB="34290"/>
                </a:tc>
                <a:tc>
                  <a:txBody>
                    <a:bodyPr/>
                    <a:lstStyle/>
                    <a:p>
                      <a:pPr marL="285750" indent="-285750">
                        <a:buFont typeface="Arial" panose="020B0604020202020204" pitchFamily="34" charset="0"/>
                        <a:buChar char="•"/>
                      </a:pPr>
                      <a:r>
                        <a:rPr lang="zh-TW" altLang="en-US" sz="1400" dirty="0">
                          <a:solidFill>
                            <a:schemeClr val="tx1"/>
                          </a:solidFill>
                          <a:latin typeface="微軟正黑體" panose="020B0604030504040204" pitchFamily="34" charset="-120"/>
                          <a:ea typeface="微軟正黑體" panose="020B0604030504040204" pitchFamily="34" charset="-120"/>
                        </a:rPr>
                        <a:t>可在後續實驗中以聽覺</a:t>
                      </a:r>
                      <a:r>
                        <a:rPr lang="en-US" altLang="zh-TW" sz="1400" dirty="0">
                          <a:solidFill>
                            <a:schemeClr val="tx1"/>
                          </a:solidFill>
                          <a:latin typeface="微軟正黑體" panose="020B0604030504040204" pitchFamily="34" charset="-120"/>
                          <a:ea typeface="微軟正黑體" panose="020B0604030504040204" pitchFamily="34" charset="-120"/>
                        </a:rPr>
                        <a:t>+</a:t>
                      </a:r>
                      <a:r>
                        <a:rPr lang="zh-TW" altLang="en-US" sz="1400" dirty="0">
                          <a:solidFill>
                            <a:schemeClr val="tx1"/>
                          </a:solidFill>
                          <a:latin typeface="微軟正黑體" panose="020B0604030504040204" pitchFamily="34" charset="-120"/>
                          <a:ea typeface="微軟正黑體" panose="020B0604030504040204" pitchFamily="34" charset="-120"/>
                        </a:rPr>
                        <a:t>語意音訊來當作</a:t>
                      </a:r>
                      <a:r>
                        <a:rPr lang="en-US" altLang="zh-TW" sz="1400" dirty="0">
                          <a:solidFill>
                            <a:schemeClr val="tx1"/>
                          </a:solidFill>
                          <a:latin typeface="微軟正黑體" panose="020B0604030504040204" pitchFamily="34" charset="-120"/>
                          <a:ea typeface="微軟正黑體" panose="020B0604030504040204" pitchFamily="34" charset="-120"/>
                        </a:rPr>
                        <a:t>TOR</a:t>
                      </a:r>
                      <a:r>
                        <a:rPr lang="zh-TW" altLang="en-US" sz="1400" dirty="0">
                          <a:solidFill>
                            <a:schemeClr val="tx1"/>
                          </a:solidFill>
                          <a:latin typeface="微軟正黑體" panose="020B0604030504040204" pitchFamily="34" charset="-120"/>
                          <a:ea typeface="微軟正黑體" panose="020B0604030504040204" pitchFamily="34" charset="-120"/>
                        </a:rPr>
                        <a:t>的警報提醒。</a:t>
                      </a:r>
                    </a:p>
                  </a:txBody>
                  <a:tcPr marL="68580" marR="68580" marT="34290" marB="34290"/>
                </a:tc>
                <a:extLst>
                  <a:ext uri="{0D108BD9-81ED-4DB2-BD59-A6C34878D82A}">
                    <a16:rowId xmlns:a16="http://schemas.microsoft.com/office/drawing/2014/main" val="2405132068"/>
                  </a:ext>
                </a:extLst>
              </a:tr>
            </a:tbl>
          </a:graphicData>
        </a:graphic>
      </p:graphicFrame>
    </p:spTree>
    <p:extLst>
      <p:ext uri="{BB962C8B-B14F-4D97-AF65-F5344CB8AC3E}">
        <p14:creationId xmlns:p14="http://schemas.microsoft.com/office/powerpoint/2010/main" val="1190186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投影片編號版面配置區 1">
            <a:extLst>
              <a:ext uri="{FF2B5EF4-FFF2-40B4-BE49-F238E27FC236}">
                <a16:creationId xmlns:a16="http://schemas.microsoft.com/office/drawing/2014/main" id="{9F6F4E8F-A4D5-450C-922B-479BF8792D45}"/>
              </a:ext>
            </a:extLst>
          </p:cNvPr>
          <p:cNvSpPr>
            <a:spLocks noGrp="1"/>
          </p:cNvSpPr>
          <p:nvPr>
            <p:ph type="sldNum" sz="quarter" idx="12"/>
          </p:nvPr>
        </p:nvSpPr>
        <p:spPr/>
        <p:txBody>
          <a:bodyPr/>
          <a:lstStyle/>
          <a:p>
            <a:fld id="{70CCEE11-ED14-124A-A67C-225DB931776F}" type="slidenum">
              <a:rPr kumimoji="1" lang="zh-TW" altLang="en-US" smtClean="0"/>
              <a:t>6</a:t>
            </a:fld>
            <a:endParaRPr kumimoji="1" lang="zh-TW" altLang="en-US"/>
          </a:p>
        </p:txBody>
      </p:sp>
      <p:grpSp>
        <p:nvGrpSpPr>
          <p:cNvPr id="3" name="群組 2">
            <a:extLst>
              <a:ext uri="{FF2B5EF4-FFF2-40B4-BE49-F238E27FC236}">
                <a16:creationId xmlns:a16="http://schemas.microsoft.com/office/drawing/2014/main" id="{6C8F6388-94B1-4D60-B2B2-B347951BA08F}"/>
              </a:ext>
            </a:extLst>
          </p:cNvPr>
          <p:cNvGrpSpPr/>
          <p:nvPr/>
        </p:nvGrpSpPr>
        <p:grpSpPr>
          <a:xfrm>
            <a:off x="3265368" y="2497280"/>
            <a:ext cx="4855677" cy="1863439"/>
            <a:chOff x="656182" y="4872364"/>
            <a:chExt cx="4192123" cy="1563285"/>
          </a:xfrm>
        </p:grpSpPr>
        <p:grpSp>
          <p:nvGrpSpPr>
            <p:cNvPr id="4" name="群組 3">
              <a:extLst>
                <a:ext uri="{FF2B5EF4-FFF2-40B4-BE49-F238E27FC236}">
                  <a16:creationId xmlns:a16="http://schemas.microsoft.com/office/drawing/2014/main" id="{9F4E12DA-6E37-40BE-AA01-022B2A317B99}"/>
                </a:ext>
              </a:extLst>
            </p:cNvPr>
            <p:cNvGrpSpPr/>
            <p:nvPr/>
          </p:nvGrpSpPr>
          <p:grpSpPr>
            <a:xfrm>
              <a:off x="993297" y="5002061"/>
              <a:ext cx="3855008" cy="1433588"/>
              <a:chOff x="2930042" y="4886257"/>
              <a:chExt cx="5140011" cy="1911450"/>
            </a:xfrm>
          </p:grpSpPr>
          <p:pic>
            <p:nvPicPr>
              <p:cNvPr id="6" name="Picture 2" descr="卡通汽車交通工具藍色汽車手繪汽車, 汽車剪貼畫, 玩具小車, 車的向量圖案素材免費下載，PNG，EPS和AI素材下載- Pngtree">
                <a:extLst>
                  <a:ext uri="{FF2B5EF4-FFF2-40B4-BE49-F238E27FC236}">
                    <a16:creationId xmlns:a16="http://schemas.microsoft.com/office/drawing/2014/main" id="{879D9220-4610-4F6B-8B67-96EB7827CFA5}"/>
                  </a:ext>
                </a:extLst>
              </p:cNvPr>
              <p:cNvPicPr>
                <a:picLocks noChangeAspect="1" noChangeArrowheads="1"/>
              </p:cNvPicPr>
              <p:nvPr/>
            </p:nvPicPr>
            <p:blipFill>
              <a:blip r:embed="rId2" cstate="print">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4229748" y="5003123"/>
                <a:ext cx="904460" cy="74339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卡通汽車交通工具藍色汽車手繪汽車, 汽車剪貼畫, 玩具小車, 車的向量圖案素材免費下載，PNG，EPS和AI素材下載- Pngtree">
                <a:extLst>
                  <a:ext uri="{FF2B5EF4-FFF2-40B4-BE49-F238E27FC236}">
                    <a16:creationId xmlns:a16="http://schemas.microsoft.com/office/drawing/2014/main" id="{B5CB14D0-A045-4F7D-9FA7-706B38EA640F}"/>
                  </a:ext>
                </a:extLst>
              </p:cNvPr>
              <p:cNvPicPr>
                <a:picLocks noChangeAspect="1" noChangeArrowheads="1"/>
              </p:cNvPicPr>
              <p:nvPr/>
            </p:nvPicPr>
            <p:blipFill>
              <a:blip r:embed="rId2" cstate="print">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4213956" y="5746515"/>
                <a:ext cx="904460" cy="743392"/>
              </a:xfrm>
              <a:prstGeom prst="rect">
                <a:avLst/>
              </a:prstGeom>
              <a:noFill/>
              <a:extLst>
                <a:ext uri="{909E8E84-426E-40DD-AFC4-6F175D3DCCD1}">
                  <a14:hiddenFill xmlns:a14="http://schemas.microsoft.com/office/drawing/2010/main">
                    <a:solidFill>
                      <a:srgbClr val="FFFFFF"/>
                    </a:solidFill>
                  </a14:hiddenFill>
                </a:ext>
              </a:extLst>
            </p:spPr>
          </p:pic>
          <p:cxnSp>
            <p:nvCxnSpPr>
              <p:cNvPr id="8" name="直線單箭頭接點 7">
                <a:extLst>
                  <a:ext uri="{FF2B5EF4-FFF2-40B4-BE49-F238E27FC236}">
                    <a16:creationId xmlns:a16="http://schemas.microsoft.com/office/drawing/2014/main" id="{B8F196AE-AA65-4663-8AAE-DD446A417233}"/>
                  </a:ext>
                </a:extLst>
              </p:cNvPr>
              <p:cNvCxnSpPr/>
              <p:nvPr/>
            </p:nvCxnSpPr>
            <p:spPr>
              <a:xfrm flipV="1">
                <a:off x="5118416" y="5410825"/>
                <a:ext cx="449238" cy="1"/>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9" name="直線單箭頭接點 8">
                <a:extLst>
                  <a:ext uri="{FF2B5EF4-FFF2-40B4-BE49-F238E27FC236}">
                    <a16:creationId xmlns:a16="http://schemas.microsoft.com/office/drawing/2014/main" id="{87473CBE-C317-41E3-9723-285D3069458A}"/>
                  </a:ext>
                </a:extLst>
              </p:cNvPr>
              <p:cNvCxnSpPr/>
              <p:nvPr/>
            </p:nvCxnSpPr>
            <p:spPr>
              <a:xfrm flipV="1">
                <a:off x="5118416" y="6154216"/>
                <a:ext cx="449238" cy="1"/>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pic>
            <p:nvPicPr>
              <p:cNvPr id="10" name="Picture 2" descr="卡通汽車交通工具藍色汽車手繪汽車, 汽車剪貼畫, 玩具小車, 車的向量圖案素材免費下載，PNG，EPS和AI素材下載- Pngtree">
                <a:extLst>
                  <a:ext uri="{FF2B5EF4-FFF2-40B4-BE49-F238E27FC236}">
                    <a16:creationId xmlns:a16="http://schemas.microsoft.com/office/drawing/2014/main" id="{75BA46A2-7ADC-4AAE-ADAE-C9A7E6ED7C44}"/>
                  </a:ext>
                </a:extLst>
              </p:cNvPr>
              <p:cNvPicPr>
                <a:picLocks noChangeAspect="1" noChangeArrowheads="1"/>
              </p:cNvPicPr>
              <p:nvPr/>
            </p:nvPicPr>
            <p:blipFill>
              <a:blip r:embed="rId2" cstate="print">
                <a:grayscl/>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5624696" y="4987300"/>
                <a:ext cx="904460" cy="74339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descr="卡通汽車交通工具藍色汽車手繪汽車, 汽車剪貼畫, 玩具小車, 車的向量圖案素材免費下載，PNG，EPS和AI素材下載- Pngtree">
                <a:extLst>
                  <a:ext uri="{FF2B5EF4-FFF2-40B4-BE49-F238E27FC236}">
                    <a16:creationId xmlns:a16="http://schemas.microsoft.com/office/drawing/2014/main" id="{733FF7F5-134C-4E97-AF99-1932C1BD8AE4}"/>
                  </a:ext>
                </a:extLst>
              </p:cNvPr>
              <p:cNvPicPr>
                <a:picLocks noChangeAspect="1" noChangeArrowheads="1"/>
              </p:cNvPicPr>
              <p:nvPr/>
            </p:nvPicPr>
            <p:blipFill>
              <a:blip r:embed="rId2" cstate="print">
                <a:grayscl/>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5643770" y="5760027"/>
                <a:ext cx="904460" cy="743392"/>
              </a:xfrm>
              <a:prstGeom prst="rect">
                <a:avLst/>
              </a:prstGeom>
              <a:noFill/>
              <a:extLst>
                <a:ext uri="{909E8E84-426E-40DD-AFC4-6F175D3DCCD1}">
                  <a14:hiddenFill xmlns:a14="http://schemas.microsoft.com/office/drawing/2010/main">
                    <a:solidFill>
                      <a:srgbClr val="FFFFFF"/>
                    </a:solidFill>
                  </a14:hiddenFill>
                </a:ext>
              </a:extLst>
            </p:spPr>
          </p:pic>
          <p:sp>
            <p:nvSpPr>
              <p:cNvPr id="12" name="矩形 11">
                <a:extLst>
                  <a:ext uri="{FF2B5EF4-FFF2-40B4-BE49-F238E27FC236}">
                    <a16:creationId xmlns:a16="http://schemas.microsoft.com/office/drawing/2014/main" id="{621C3AC8-EFDE-4698-92AB-BE69D2C819A0}"/>
                  </a:ext>
                </a:extLst>
              </p:cNvPr>
              <p:cNvSpPr/>
              <p:nvPr/>
            </p:nvSpPr>
            <p:spPr>
              <a:xfrm>
                <a:off x="2965088" y="4886257"/>
                <a:ext cx="1272056" cy="55245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350" dirty="0">
                    <a:solidFill>
                      <a:schemeClr val="tx1"/>
                    </a:solidFill>
                  </a:rPr>
                  <a:t>自動</a:t>
                </a:r>
                <a:r>
                  <a:rPr lang="en-US" altLang="zh-TW" sz="1350" dirty="0">
                    <a:solidFill>
                      <a:schemeClr val="tx1"/>
                    </a:solidFill>
                  </a:rPr>
                  <a:t>110km/h</a:t>
                </a:r>
                <a:endParaRPr lang="zh-TW" altLang="en-US" sz="1350" dirty="0">
                  <a:solidFill>
                    <a:schemeClr val="tx1"/>
                  </a:solidFill>
                </a:endParaRPr>
              </a:p>
            </p:txBody>
          </p:sp>
          <p:sp>
            <p:nvSpPr>
              <p:cNvPr id="13" name="矩形 12">
                <a:extLst>
                  <a:ext uri="{FF2B5EF4-FFF2-40B4-BE49-F238E27FC236}">
                    <a16:creationId xmlns:a16="http://schemas.microsoft.com/office/drawing/2014/main" id="{461E0AA7-1BE6-43CE-82BD-E17C000B889F}"/>
                  </a:ext>
                </a:extLst>
              </p:cNvPr>
              <p:cNvSpPr/>
              <p:nvPr/>
            </p:nvSpPr>
            <p:spPr>
              <a:xfrm>
                <a:off x="2930042" y="5796089"/>
                <a:ext cx="1272056" cy="55245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350" dirty="0">
                    <a:solidFill>
                      <a:schemeClr val="tx1"/>
                    </a:solidFill>
                  </a:rPr>
                  <a:t>自動</a:t>
                </a:r>
                <a:r>
                  <a:rPr lang="en-US" altLang="zh-TW" sz="1350" dirty="0">
                    <a:solidFill>
                      <a:schemeClr val="tx1"/>
                    </a:solidFill>
                  </a:rPr>
                  <a:t>60km/h</a:t>
                </a:r>
                <a:endParaRPr lang="zh-TW" altLang="en-US" sz="1350" dirty="0">
                  <a:solidFill>
                    <a:schemeClr val="tx1"/>
                  </a:solidFill>
                </a:endParaRPr>
              </a:p>
            </p:txBody>
          </p:sp>
          <p:sp>
            <p:nvSpPr>
              <p:cNvPr id="14" name="矩形 13">
                <a:extLst>
                  <a:ext uri="{FF2B5EF4-FFF2-40B4-BE49-F238E27FC236}">
                    <a16:creationId xmlns:a16="http://schemas.microsoft.com/office/drawing/2014/main" id="{16741708-705F-4276-8E0D-E6B1FD3741C9}"/>
                  </a:ext>
                </a:extLst>
              </p:cNvPr>
              <p:cNvSpPr/>
              <p:nvPr/>
            </p:nvSpPr>
            <p:spPr>
              <a:xfrm>
                <a:off x="6783766" y="5801181"/>
                <a:ext cx="1272056" cy="55245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350" dirty="0">
                    <a:solidFill>
                      <a:schemeClr val="tx1"/>
                    </a:solidFill>
                  </a:rPr>
                  <a:t>手動</a:t>
                </a:r>
                <a:r>
                  <a:rPr lang="en-US" altLang="zh-TW" sz="1350" dirty="0">
                    <a:solidFill>
                      <a:schemeClr val="tx1"/>
                    </a:solidFill>
                  </a:rPr>
                  <a:t>110km/h</a:t>
                </a:r>
                <a:endParaRPr lang="zh-TW" altLang="en-US" sz="1350" dirty="0">
                  <a:solidFill>
                    <a:schemeClr val="tx1"/>
                  </a:solidFill>
                </a:endParaRPr>
              </a:p>
            </p:txBody>
          </p:sp>
          <p:sp>
            <p:nvSpPr>
              <p:cNvPr id="15" name="矩形 14">
                <a:extLst>
                  <a:ext uri="{FF2B5EF4-FFF2-40B4-BE49-F238E27FC236}">
                    <a16:creationId xmlns:a16="http://schemas.microsoft.com/office/drawing/2014/main" id="{F3B50669-65A9-45F7-8320-D91494F7154A}"/>
                  </a:ext>
                </a:extLst>
              </p:cNvPr>
              <p:cNvSpPr/>
              <p:nvPr/>
            </p:nvSpPr>
            <p:spPr>
              <a:xfrm>
                <a:off x="6797997" y="4902911"/>
                <a:ext cx="1272056" cy="55245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350" dirty="0">
                    <a:solidFill>
                      <a:schemeClr val="tx1"/>
                    </a:solidFill>
                  </a:rPr>
                  <a:t>手動</a:t>
                </a:r>
                <a:r>
                  <a:rPr lang="en-US" altLang="zh-TW" sz="1350" dirty="0">
                    <a:solidFill>
                      <a:schemeClr val="tx1"/>
                    </a:solidFill>
                  </a:rPr>
                  <a:t>60km/h</a:t>
                </a:r>
                <a:endParaRPr lang="zh-TW" altLang="en-US" sz="1350" dirty="0">
                  <a:solidFill>
                    <a:schemeClr val="tx1"/>
                  </a:solidFill>
                </a:endParaRPr>
              </a:p>
            </p:txBody>
          </p:sp>
          <p:sp>
            <p:nvSpPr>
              <p:cNvPr id="16" name="矩形 15">
                <a:extLst>
                  <a:ext uri="{FF2B5EF4-FFF2-40B4-BE49-F238E27FC236}">
                    <a16:creationId xmlns:a16="http://schemas.microsoft.com/office/drawing/2014/main" id="{00371C9F-6886-408C-8B07-02811A91474D}"/>
                  </a:ext>
                </a:extLst>
              </p:cNvPr>
              <p:cNvSpPr/>
              <p:nvPr/>
            </p:nvSpPr>
            <p:spPr>
              <a:xfrm>
                <a:off x="4581728" y="6348547"/>
                <a:ext cx="1408252" cy="44916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350" dirty="0">
                    <a:solidFill>
                      <a:schemeClr val="tx1"/>
                    </a:solidFill>
                  </a:rPr>
                  <a:t>自動化時間</a:t>
                </a:r>
              </a:p>
            </p:txBody>
          </p:sp>
        </p:grpSp>
        <p:sp>
          <p:nvSpPr>
            <p:cNvPr id="5" name="橢圓 4">
              <a:extLst>
                <a:ext uri="{FF2B5EF4-FFF2-40B4-BE49-F238E27FC236}">
                  <a16:creationId xmlns:a16="http://schemas.microsoft.com/office/drawing/2014/main" id="{7E5355A4-0F5A-44AC-B642-697856CEC2BE}"/>
                </a:ext>
              </a:extLst>
            </p:cNvPr>
            <p:cNvSpPr/>
            <p:nvPr/>
          </p:nvSpPr>
          <p:spPr>
            <a:xfrm>
              <a:off x="656182" y="4872364"/>
              <a:ext cx="255351" cy="2173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350" dirty="0"/>
                <a:t>1</a:t>
              </a:r>
              <a:endParaRPr lang="zh-TW" altLang="en-US" sz="1350" dirty="0"/>
            </a:p>
          </p:txBody>
        </p:sp>
      </p:grpSp>
    </p:spTree>
    <p:extLst>
      <p:ext uri="{BB962C8B-B14F-4D97-AF65-F5344CB8AC3E}">
        <p14:creationId xmlns:p14="http://schemas.microsoft.com/office/powerpoint/2010/main" val="1129854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6452F0CF-75CE-4EC3-87DB-102AB28D465F}"/>
              </a:ext>
            </a:extLst>
          </p:cNvPr>
          <p:cNvSpPr/>
          <p:nvPr/>
        </p:nvSpPr>
        <p:spPr>
          <a:xfrm>
            <a:off x="6115050" y="0"/>
            <a:ext cx="6120000" cy="360000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0" name="矩形 9">
            <a:extLst>
              <a:ext uri="{FF2B5EF4-FFF2-40B4-BE49-F238E27FC236}">
                <a16:creationId xmlns:a16="http://schemas.microsoft.com/office/drawing/2014/main" id="{4AA621E2-EDEB-4A7E-8580-16D18EF10013}"/>
              </a:ext>
            </a:extLst>
          </p:cNvPr>
          <p:cNvSpPr/>
          <p:nvPr/>
        </p:nvSpPr>
        <p:spPr>
          <a:xfrm>
            <a:off x="0" y="0"/>
            <a:ext cx="6120000" cy="360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solidFill>
                <a:schemeClr val="accent2">
                  <a:lumMod val="60000"/>
                  <a:lumOff val="40000"/>
                </a:schemeClr>
              </a:solidFill>
            </a:endParaRPr>
          </a:p>
        </p:txBody>
      </p:sp>
      <p:sp>
        <p:nvSpPr>
          <p:cNvPr id="7" name="矩形 6">
            <a:extLst>
              <a:ext uri="{FF2B5EF4-FFF2-40B4-BE49-F238E27FC236}">
                <a16:creationId xmlns:a16="http://schemas.microsoft.com/office/drawing/2014/main" id="{166A7BDE-BB24-4915-8B14-CB3ABC90B674}"/>
              </a:ext>
            </a:extLst>
          </p:cNvPr>
          <p:cNvSpPr/>
          <p:nvPr/>
        </p:nvSpPr>
        <p:spPr>
          <a:xfrm>
            <a:off x="1584355" y="1085618"/>
            <a:ext cx="9198321" cy="3600000"/>
          </a:xfrm>
          <a:prstGeom prst="rect">
            <a:avLst/>
          </a:prstGeom>
          <a:noFill/>
          <a:ln w="889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5" name="矩形 14">
            <a:extLst>
              <a:ext uri="{FF2B5EF4-FFF2-40B4-BE49-F238E27FC236}">
                <a16:creationId xmlns:a16="http://schemas.microsoft.com/office/drawing/2014/main" id="{43404C86-3954-4F5E-918C-CFC66F073ECE}"/>
              </a:ext>
            </a:extLst>
          </p:cNvPr>
          <p:cNvSpPr/>
          <p:nvPr/>
        </p:nvSpPr>
        <p:spPr>
          <a:xfrm>
            <a:off x="6432065" y="3096632"/>
            <a:ext cx="4350611" cy="1378515"/>
          </a:xfrm>
          <a:custGeom>
            <a:avLst/>
            <a:gdLst>
              <a:gd name="connsiteX0" fmla="*/ 0 w 8460000"/>
              <a:gd name="connsiteY0" fmla="*/ 0 h 3600000"/>
              <a:gd name="connsiteX1" fmla="*/ 8460000 w 8460000"/>
              <a:gd name="connsiteY1" fmla="*/ 0 h 3600000"/>
              <a:gd name="connsiteX2" fmla="*/ 8460000 w 8460000"/>
              <a:gd name="connsiteY2" fmla="*/ 3600000 h 3600000"/>
              <a:gd name="connsiteX3" fmla="*/ 0 w 8460000"/>
              <a:gd name="connsiteY3" fmla="*/ 3600000 h 3600000"/>
              <a:gd name="connsiteX4" fmla="*/ 0 w 8460000"/>
              <a:gd name="connsiteY4" fmla="*/ 0 h 3600000"/>
              <a:gd name="connsiteX0" fmla="*/ 0 w 8460000"/>
              <a:gd name="connsiteY0" fmla="*/ 0 h 3600000"/>
              <a:gd name="connsiteX1" fmla="*/ 8460000 w 8460000"/>
              <a:gd name="connsiteY1" fmla="*/ 0 h 3600000"/>
              <a:gd name="connsiteX2" fmla="*/ 8460000 w 8460000"/>
              <a:gd name="connsiteY2" fmla="*/ 3600000 h 3600000"/>
              <a:gd name="connsiteX3" fmla="*/ 0 w 8460000"/>
              <a:gd name="connsiteY3" fmla="*/ 3600000 h 3600000"/>
              <a:gd name="connsiteX4" fmla="*/ 91440 w 8460000"/>
              <a:gd name="connsiteY4" fmla="*/ 91440 h 3600000"/>
              <a:gd name="connsiteX0" fmla="*/ 0 w 8460000"/>
              <a:gd name="connsiteY0" fmla="*/ 0 h 3600000"/>
              <a:gd name="connsiteX1" fmla="*/ 8460000 w 8460000"/>
              <a:gd name="connsiteY1" fmla="*/ 0 h 3600000"/>
              <a:gd name="connsiteX2" fmla="*/ 8460000 w 8460000"/>
              <a:gd name="connsiteY2" fmla="*/ 3600000 h 3600000"/>
              <a:gd name="connsiteX3" fmla="*/ 0 w 8460000"/>
              <a:gd name="connsiteY3" fmla="*/ 3600000 h 3600000"/>
              <a:gd name="connsiteX0" fmla="*/ 8460000 w 8460000"/>
              <a:gd name="connsiteY0" fmla="*/ 0 h 3600000"/>
              <a:gd name="connsiteX1" fmla="*/ 8460000 w 8460000"/>
              <a:gd name="connsiteY1" fmla="*/ 3600000 h 3600000"/>
              <a:gd name="connsiteX2" fmla="*/ 0 w 8460000"/>
              <a:gd name="connsiteY2" fmla="*/ 3600000 h 3600000"/>
            </a:gdLst>
            <a:ahLst/>
            <a:cxnLst>
              <a:cxn ang="0">
                <a:pos x="connsiteX0" y="connsiteY0"/>
              </a:cxn>
              <a:cxn ang="0">
                <a:pos x="connsiteX1" y="connsiteY1"/>
              </a:cxn>
              <a:cxn ang="0">
                <a:pos x="connsiteX2" y="connsiteY2"/>
              </a:cxn>
            </a:cxnLst>
            <a:rect l="l" t="t" r="r" b="b"/>
            <a:pathLst>
              <a:path w="8460000" h="3600000">
                <a:moveTo>
                  <a:pt x="8460000" y="0"/>
                </a:moveTo>
                <a:lnTo>
                  <a:pt x="8460000" y="3600000"/>
                </a:lnTo>
                <a:lnTo>
                  <a:pt x="0" y="3600000"/>
                </a:lnTo>
              </a:path>
            </a:pathLst>
          </a:custGeom>
          <a:noFill/>
          <a:ln w="889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6" name="矩形 14">
            <a:extLst>
              <a:ext uri="{FF2B5EF4-FFF2-40B4-BE49-F238E27FC236}">
                <a16:creationId xmlns:a16="http://schemas.microsoft.com/office/drawing/2014/main" id="{6B774E58-F827-4054-87C5-B7CAC640D044}"/>
              </a:ext>
            </a:extLst>
          </p:cNvPr>
          <p:cNvSpPr/>
          <p:nvPr/>
        </p:nvSpPr>
        <p:spPr>
          <a:xfrm flipH="1">
            <a:off x="1605440" y="3096633"/>
            <a:ext cx="4350611" cy="1378515"/>
          </a:xfrm>
          <a:custGeom>
            <a:avLst/>
            <a:gdLst>
              <a:gd name="connsiteX0" fmla="*/ 0 w 8460000"/>
              <a:gd name="connsiteY0" fmla="*/ 0 h 3600000"/>
              <a:gd name="connsiteX1" fmla="*/ 8460000 w 8460000"/>
              <a:gd name="connsiteY1" fmla="*/ 0 h 3600000"/>
              <a:gd name="connsiteX2" fmla="*/ 8460000 w 8460000"/>
              <a:gd name="connsiteY2" fmla="*/ 3600000 h 3600000"/>
              <a:gd name="connsiteX3" fmla="*/ 0 w 8460000"/>
              <a:gd name="connsiteY3" fmla="*/ 3600000 h 3600000"/>
              <a:gd name="connsiteX4" fmla="*/ 0 w 8460000"/>
              <a:gd name="connsiteY4" fmla="*/ 0 h 3600000"/>
              <a:gd name="connsiteX0" fmla="*/ 0 w 8460000"/>
              <a:gd name="connsiteY0" fmla="*/ 0 h 3600000"/>
              <a:gd name="connsiteX1" fmla="*/ 8460000 w 8460000"/>
              <a:gd name="connsiteY1" fmla="*/ 0 h 3600000"/>
              <a:gd name="connsiteX2" fmla="*/ 8460000 w 8460000"/>
              <a:gd name="connsiteY2" fmla="*/ 3600000 h 3600000"/>
              <a:gd name="connsiteX3" fmla="*/ 0 w 8460000"/>
              <a:gd name="connsiteY3" fmla="*/ 3600000 h 3600000"/>
              <a:gd name="connsiteX4" fmla="*/ 91440 w 8460000"/>
              <a:gd name="connsiteY4" fmla="*/ 91440 h 3600000"/>
              <a:gd name="connsiteX0" fmla="*/ 0 w 8460000"/>
              <a:gd name="connsiteY0" fmla="*/ 0 h 3600000"/>
              <a:gd name="connsiteX1" fmla="*/ 8460000 w 8460000"/>
              <a:gd name="connsiteY1" fmla="*/ 0 h 3600000"/>
              <a:gd name="connsiteX2" fmla="*/ 8460000 w 8460000"/>
              <a:gd name="connsiteY2" fmla="*/ 3600000 h 3600000"/>
              <a:gd name="connsiteX3" fmla="*/ 0 w 8460000"/>
              <a:gd name="connsiteY3" fmla="*/ 3600000 h 3600000"/>
              <a:gd name="connsiteX0" fmla="*/ 8460000 w 8460000"/>
              <a:gd name="connsiteY0" fmla="*/ 0 h 3600000"/>
              <a:gd name="connsiteX1" fmla="*/ 8460000 w 8460000"/>
              <a:gd name="connsiteY1" fmla="*/ 3600000 h 3600000"/>
              <a:gd name="connsiteX2" fmla="*/ 0 w 8460000"/>
              <a:gd name="connsiteY2" fmla="*/ 3600000 h 3600000"/>
            </a:gdLst>
            <a:ahLst/>
            <a:cxnLst>
              <a:cxn ang="0">
                <a:pos x="connsiteX0" y="connsiteY0"/>
              </a:cxn>
              <a:cxn ang="0">
                <a:pos x="connsiteX1" y="connsiteY1"/>
              </a:cxn>
              <a:cxn ang="0">
                <a:pos x="connsiteX2" y="connsiteY2"/>
              </a:cxn>
            </a:cxnLst>
            <a:rect l="l" t="t" r="r" b="b"/>
            <a:pathLst>
              <a:path w="8460000" h="3600000">
                <a:moveTo>
                  <a:pt x="8460000" y="0"/>
                </a:moveTo>
                <a:lnTo>
                  <a:pt x="8460000" y="3600000"/>
                </a:lnTo>
                <a:lnTo>
                  <a:pt x="0" y="3600000"/>
                </a:lnTo>
              </a:path>
            </a:pathLst>
          </a:custGeom>
          <a:noFill/>
          <a:ln w="889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accent2">
                  <a:lumMod val="50000"/>
                </a:schemeClr>
              </a:solidFill>
            </a:endParaRPr>
          </a:p>
        </p:txBody>
      </p:sp>
      <p:sp>
        <p:nvSpPr>
          <p:cNvPr id="17" name="矩形 16">
            <a:extLst>
              <a:ext uri="{FF2B5EF4-FFF2-40B4-BE49-F238E27FC236}">
                <a16:creationId xmlns:a16="http://schemas.microsoft.com/office/drawing/2014/main" id="{85A98CF9-DD7D-4C41-B6C9-DAD4BCD59ECB}"/>
              </a:ext>
            </a:extLst>
          </p:cNvPr>
          <p:cNvSpPr/>
          <p:nvPr/>
        </p:nvSpPr>
        <p:spPr>
          <a:xfrm>
            <a:off x="2496000" y="4070016"/>
            <a:ext cx="7200000" cy="61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1" name="文字方塊 20">
            <a:extLst>
              <a:ext uri="{FF2B5EF4-FFF2-40B4-BE49-F238E27FC236}">
                <a16:creationId xmlns:a16="http://schemas.microsoft.com/office/drawing/2014/main" id="{E226D6C6-C91D-444C-99B3-5D905D069D00}"/>
              </a:ext>
            </a:extLst>
          </p:cNvPr>
          <p:cNvSpPr txBox="1"/>
          <p:nvPr/>
        </p:nvSpPr>
        <p:spPr>
          <a:xfrm>
            <a:off x="1674891" y="1030846"/>
            <a:ext cx="8975803" cy="2599879"/>
          </a:xfrm>
          <a:prstGeom prst="rect">
            <a:avLst/>
          </a:prstGeom>
          <a:noFill/>
        </p:spPr>
        <p:txBody>
          <a:bodyPr wrap="square" rtlCol="0">
            <a:spAutoFit/>
          </a:bodyPr>
          <a:lstStyle/>
          <a:p>
            <a:pPr algn="ctr">
              <a:lnSpc>
                <a:spcPct val="150000"/>
              </a:lnSpc>
            </a:pPr>
            <a:r>
              <a:rPr lang="en-US" altLang="zh-TW" sz="2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Empirical longitudinal driving behavior in authority transitions between adaptive cruise control and manual driving. </a:t>
            </a:r>
          </a:p>
          <a:p>
            <a:pPr algn="ctr">
              <a:lnSpc>
                <a:spcPct val="150000"/>
              </a:lnSpc>
            </a:pPr>
            <a:r>
              <a:rPr lang="zh-TW" altLang="en-US" sz="2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自適應巡航控制和手動駕駛之間轉換中的縱向駕駛行為</a:t>
            </a:r>
            <a:endParaRPr lang="en-US" altLang="zh-TW" sz="2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12" name="文字方塊 11">
            <a:extLst>
              <a:ext uri="{FF2B5EF4-FFF2-40B4-BE49-F238E27FC236}">
                <a16:creationId xmlns:a16="http://schemas.microsoft.com/office/drawing/2014/main" id="{E226D6C6-C91D-444C-99B3-5D905D069D00}"/>
              </a:ext>
            </a:extLst>
          </p:cNvPr>
          <p:cNvSpPr txBox="1"/>
          <p:nvPr/>
        </p:nvSpPr>
        <p:spPr>
          <a:xfrm>
            <a:off x="2496000" y="4191129"/>
            <a:ext cx="7185180" cy="1631216"/>
          </a:xfrm>
          <a:prstGeom prst="rect">
            <a:avLst/>
          </a:prstGeom>
          <a:noFill/>
        </p:spPr>
        <p:txBody>
          <a:bodyPr wrap="square" rtlCol="0">
            <a:spAutoFit/>
          </a:bodyPr>
          <a:lstStyle/>
          <a:p>
            <a:r>
              <a:rPr lang="zh-TW" altLang="en-US" sz="20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作者：</a:t>
            </a:r>
            <a:r>
              <a:rPr lang="nl-NL" altLang="zh-TW" sz="20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Varotto, Hoogendoorn, van Arem, &amp; Hoogendoorn(2015). </a:t>
            </a:r>
            <a:endParaRPr lang="en-US" altLang="zh-TW" sz="20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a:p>
            <a:r>
              <a:rPr lang="zh-TW" altLang="en-US" sz="20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期刊：</a:t>
            </a:r>
            <a:r>
              <a:rPr lang="en-US" altLang="zh-TW" sz="20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Transportation Research Record, 2489(1), 105-114.</a:t>
            </a:r>
          </a:p>
          <a:p>
            <a:pPr algn="r"/>
            <a:r>
              <a:rPr lang="zh-TW" altLang="en-US" sz="20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簡報者：林俊佑</a:t>
            </a:r>
            <a:endParaRPr lang="en-US" altLang="zh-TW" sz="20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a:p>
            <a:pPr algn="r"/>
            <a:r>
              <a:rPr lang="zh-TW" altLang="en-US" sz="20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指導教授：柳永青</a:t>
            </a:r>
            <a:endParaRPr lang="zh-TW" altLang="zh-TW" sz="20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a:p>
            <a:endParaRPr lang="zh-TW" altLang="en-US" sz="2000" b="1" dirty="0">
              <a:solidFill>
                <a:schemeClr val="accent2">
                  <a:lumMod val="75000"/>
                </a:schemeClr>
              </a:solidFill>
              <a:latin typeface="Times New Roman" panose="02020603050405020304" pitchFamily="18" charset="0"/>
              <a:ea typeface="微軟正黑體" panose="020B0604030504040204" pitchFamily="34" charset="-120"/>
              <a:cs typeface="Times New Roman" panose="02020603050405020304" pitchFamily="18" charset="0"/>
            </a:endParaRPr>
          </a:p>
        </p:txBody>
      </p:sp>
      <p:sp>
        <p:nvSpPr>
          <p:cNvPr id="2" name="投影片編號版面配置區 1">
            <a:extLst>
              <a:ext uri="{FF2B5EF4-FFF2-40B4-BE49-F238E27FC236}">
                <a16:creationId xmlns:a16="http://schemas.microsoft.com/office/drawing/2014/main" id="{21ACF76A-9301-4AE8-AFCB-30255B78134B}"/>
              </a:ext>
            </a:extLst>
          </p:cNvPr>
          <p:cNvSpPr>
            <a:spLocks noGrp="1"/>
          </p:cNvSpPr>
          <p:nvPr>
            <p:ph type="sldNum" sz="quarter" idx="12"/>
          </p:nvPr>
        </p:nvSpPr>
        <p:spPr/>
        <p:txBody>
          <a:bodyPr/>
          <a:lstStyle/>
          <a:p>
            <a:fld id="{70CCEE11-ED14-124A-A67C-225DB931776F}" type="slidenum">
              <a:rPr kumimoji="1" lang="zh-TW" altLang="en-US" smtClean="0"/>
              <a:t>7</a:t>
            </a:fld>
            <a:endParaRPr kumimoji="1" lang="zh-TW" altLang="en-US"/>
          </a:p>
        </p:txBody>
      </p:sp>
    </p:spTree>
    <p:extLst>
      <p:ext uri="{BB962C8B-B14F-4D97-AF65-F5344CB8AC3E}">
        <p14:creationId xmlns:p14="http://schemas.microsoft.com/office/powerpoint/2010/main" val="361959095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圓角 7">
            <a:extLst>
              <a:ext uri="{FF2B5EF4-FFF2-40B4-BE49-F238E27FC236}">
                <a16:creationId xmlns:a16="http://schemas.microsoft.com/office/drawing/2014/main" id="{6F61B689-1895-4AAD-8BCD-B571C160A73F}"/>
              </a:ext>
            </a:extLst>
          </p:cNvPr>
          <p:cNvSpPr/>
          <p:nvPr/>
        </p:nvSpPr>
        <p:spPr>
          <a:xfrm>
            <a:off x="250517" y="1138335"/>
            <a:ext cx="11705824" cy="5525502"/>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 name="投影片編號版面配置區 3">
            <a:extLst>
              <a:ext uri="{FF2B5EF4-FFF2-40B4-BE49-F238E27FC236}">
                <a16:creationId xmlns:a16="http://schemas.microsoft.com/office/drawing/2014/main" id="{CE932386-31EE-499D-83A8-905918CB9711}"/>
              </a:ext>
            </a:extLst>
          </p:cNvPr>
          <p:cNvSpPr>
            <a:spLocks noGrp="1"/>
          </p:cNvSpPr>
          <p:nvPr>
            <p:ph type="sldNum" sz="quarter" idx="12"/>
          </p:nvPr>
        </p:nvSpPr>
        <p:spPr/>
        <p:txBody>
          <a:bodyPr/>
          <a:lstStyle/>
          <a:p>
            <a:fld id="{70CCEE11-ED14-124A-A67C-225DB931776F}" type="slidenum">
              <a:rPr kumimoji="1" lang="zh-TW" altLang="en-US" smtClean="0"/>
              <a:t>8</a:t>
            </a:fld>
            <a:endParaRPr kumimoji="1" lang="zh-TW" altLang="en-US"/>
          </a:p>
        </p:txBody>
      </p:sp>
      <p:pic>
        <p:nvPicPr>
          <p:cNvPr id="3" name="圖片 2">
            <a:extLst>
              <a:ext uri="{FF2B5EF4-FFF2-40B4-BE49-F238E27FC236}">
                <a16:creationId xmlns:a16="http://schemas.microsoft.com/office/drawing/2014/main" id="{790E60BF-19C2-C343-ABCC-D8ED568B79F3}"/>
              </a:ext>
            </a:extLst>
          </p:cNvPr>
          <p:cNvPicPr>
            <a:picLocks noChangeAspect="1"/>
          </p:cNvPicPr>
          <p:nvPr/>
        </p:nvPicPr>
        <p:blipFill>
          <a:blip r:embed="rId3"/>
          <a:stretch>
            <a:fillRect/>
          </a:stretch>
        </p:blipFill>
        <p:spPr>
          <a:xfrm>
            <a:off x="250517" y="194163"/>
            <a:ext cx="828000" cy="828000"/>
          </a:xfrm>
          <a:prstGeom prst="rect">
            <a:avLst/>
          </a:prstGeom>
        </p:spPr>
      </p:pic>
      <p:sp>
        <p:nvSpPr>
          <p:cNvPr id="12" name="矩形 11">
            <a:extLst>
              <a:ext uri="{FF2B5EF4-FFF2-40B4-BE49-F238E27FC236}">
                <a16:creationId xmlns:a16="http://schemas.microsoft.com/office/drawing/2014/main" id="{61D0293D-8B11-D54B-8882-061306A12909}"/>
              </a:ext>
            </a:extLst>
          </p:cNvPr>
          <p:cNvSpPr/>
          <p:nvPr/>
        </p:nvSpPr>
        <p:spPr>
          <a:xfrm>
            <a:off x="1306688" y="648505"/>
            <a:ext cx="1800000" cy="265896"/>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BF59E6C8-4257-074B-9B9C-3CBD244D6396}"/>
              </a:ext>
            </a:extLst>
          </p:cNvPr>
          <p:cNvSpPr/>
          <p:nvPr/>
        </p:nvSpPr>
        <p:spPr>
          <a:xfrm>
            <a:off x="1306688" y="194163"/>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簡介</a:t>
            </a:r>
          </a:p>
        </p:txBody>
      </p:sp>
      <p:sp>
        <p:nvSpPr>
          <p:cNvPr id="79" name="矩形 78">
            <a:extLst>
              <a:ext uri="{FF2B5EF4-FFF2-40B4-BE49-F238E27FC236}">
                <a16:creationId xmlns:a16="http://schemas.microsoft.com/office/drawing/2014/main" id="{9731B099-7031-4FCE-B4C9-F760CD101898}"/>
              </a:ext>
            </a:extLst>
          </p:cNvPr>
          <p:cNvSpPr/>
          <p:nvPr/>
        </p:nvSpPr>
        <p:spPr>
          <a:xfrm>
            <a:off x="664517" y="1450250"/>
            <a:ext cx="10689283" cy="3902479"/>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自適應巡航控制 </a:t>
            </a:r>
            <a:r>
              <a:rPr lang="en-US" altLang="zh-TW" sz="2400" dirty="0">
                <a:latin typeface="微軟正黑體" panose="020B0604030504040204" pitchFamily="34" charset="-120"/>
                <a:ea typeface="微軟正黑體" panose="020B0604030504040204" pitchFamily="34" charset="-120"/>
              </a:rPr>
              <a:t>(adaptive cruise control, ACC) </a:t>
            </a:r>
            <a:r>
              <a:rPr lang="zh-TW" altLang="en-US" sz="2400" dirty="0">
                <a:latin typeface="微軟正黑體" panose="020B0604030504040204" pitchFamily="34" charset="-120"/>
                <a:ea typeface="微軟正黑體" panose="020B0604030504040204" pitchFamily="34" charset="-120"/>
              </a:rPr>
              <a:t>是一種駕駛員輔助系統，通過保持所需的速度和車距，控制車輛縱向位移。</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在一些交通情況下，駕駛員可能會脫離自動化系統，因為他們更願意轉換到較低級別的自動化（或手動駕駛）或被迫</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發生故障</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這樣做</a:t>
            </a:r>
            <a:r>
              <a:rPr lang="en-US" altLang="zh-TW" sz="2400" dirty="0">
                <a:latin typeface="微軟正黑體" panose="020B0604030504040204" pitchFamily="34" charset="-120"/>
                <a:ea typeface="微軟正黑體" panose="020B0604030504040204" pitchFamily="34" charset="-120"/>
              </a:rPr>
              <a:t>(Viti, </a:t>
            </a:r>
            <a:r>
              <a:rPr lang="en-US" altLang="zh-TW" sz="2400" dirty="0" err="1">
                <a:latin typeface="微軟正黑體" panose="020B0604030504040204" pitchFamily="34" charset="-120"/>
                <a:ea typeface="微軟正黑體" panose="020B0604030504040204" pitchFamily="34" charset="-120"/>
              </a:rPr>
              <a:t>Hoogendoorn</a:t>
            </a:r>
            <a:r>
              <a:rPr lang="en-US" altLang="zh-TW" sz="2400" dirty="0">
                <a:latin typeface="微軟正黑體" panose="020B0604030504040204" pitchFamily="34" charset="-120"/>
                <a:ea typeface="微軟正黑體" panose="020B0604030504040204" pitchFamily="34" charset="-120"/>
              </a:rPr>
              <a:t>, </a:t>
            </a:r>
            <a:r>
              <a:rPr lang="en-US" altLang="zh-TW" sz="2400" dirty="0" err="1">
                <a:latin typeface="微軟正黑體" panose="020B0604030504040204" pitchFamily="34" charset="-120"/>
                <a:ea typeface="微軟正黑體" panose="020B0604030504040204" pitchFamily="34" charset="-120"/>
              </a:rPr>
              <a:t>Alkim</a:t>
            </a:r>
            <a:r>
              <a:rPr lang="en-US" altLang="zh-TW" sz="2400" dirty="0">
                <a:latin typeface="微軟正黑體" panose="020B0604030504040204" pitchFamily="34" charset="-120"/>
                <a:ea typeface="微軟正黑體" panose="020B0604030504040204" pitchFamily="34" charset="-120"/>
              </a:rPr>
              <a:t>, and Bootsma</a:t>
            </a:r>
            <a:r>
              <a:rPr lang="zh-TW" altLang="en-US" sz="2400" dirty="0">
                <a:latin typeface="微軟正黑體" panose="020B0604030504040204" pitchFamily="34" charset="-120"/>
                <a:ea typeface="微軟正黑體" panose="020B0604030504040204" pitchFamily="34" charset="-120"/>
              </a:rPr>
              <a:t> </a:t>
            </a:r>
            <a:r>
              <a:rPr lang="en-US" altLang="zh-TW" sz="2400" dirty="0">
                <a:latin typeface="微軟正黑體" panose="020B0604030504040204" pitchFamily="34" charset="-120"/>
                <a:ea typeface="微軟正黑體" panose="020B0604030504040204" pitchFamily="34" charset="-120"/>
              </a:rPr>
              <a:t>,2008; Nilsson, Strand, and Falcone, 2013)</a:t>
            </a:r>
          </a:p>
          <a:p>
            <a:pPr marL="342900" indent="-342900">
              <a:lnSpc>
                <a:spcPct val="150000"/>
              </a:lnSpc>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不同自動化級別之間的轉換稱為“權限轉換 </a:t>
            </a:r>
            <a:r>
              <a:rPr lang="en-US" altLang="zh-TW" sz="2400" dirty="0">
                <a:latin typeface="微軟正黑體" panose="020B0604030504040204" pitchFamily="34" charset="-120"/>
                <a:ea typeface="微軟正黑體" panose="020B0604030504040204" pitchFamily="34" charset="-120"/>
              </a:rPr>
              <a:t>(authority transitions)</a:t>
            </a:r>
            <a:r>
              <a:rPr lang="zh-TW" altLang="en-US" sz="2400" dirty="0">
                <a:latin typeface="微軟正黑體" panose="020B0604030504040204" pitchFamily="34" charset="-120"/>
                <a:ea typeface="微軟正黑體" panose="020B0604030504040204" pitchFamily="34" charset="-120"/>
              </a:rPr>
              <a:t>”</a:t>
            </a:r>
          </a:p>
        </p:txBody>
      </p:sp>
    </p:spTree>
    <p:extLst>
      <p:ext uri="{BB962C8B-B14F-4D97-AF65-F5344CB8AC3E}">
        <p14:creationId xmlns:p14="http://schemas.microsoft.com/office/powerpoint/2010/main" val="30808107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圓角 7">
            <a:extLst>
              <a:ext uri="{FF2B5EF4-FFF2-40B4-BE49-F238E27FC236}">
                <a16:creationId xmlns:a16="http://schemas.microsoft.com/office/drawing/2014/main" id="{6F61B689-1895-4AAD-8BCD-B571C160A73F}"/>
              </a:ext>
            </a:extLst>
          </p:cNvPr>
          <p:cNvSpPr/>
          <p:nvPr/>
        </p:nvSpPr>
        <p:spPr>
          <a:xfrm>
            <a:off x="250517" y="1276336"/>
            <a:ext cx="11705824" cy="5180448"/>
          </a:xfrm>
          <a:prstGeom prst="roundRect">
            <a:avLst>
              <a:gd name="adj" fmla="val 8764"/>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 name="投影片編號版面配置區 3">
            <a:extLst>
              <a:ext uri="{FF2B5EF4-FFF2-40B4-BE49-F238E27FC236}">
                <a16:creationId xmlns:a16="http://schemas.microsoft.com/office/drawing/2014/main" id="{CE932386-31EE-499D-83A8-905918CB9711}"/>
              </a:ext>
            </a:extLst>
          </p:cNvPr>
          <p:cNvSpPr>
            <a:spLocks noGrp="1"/>
          </p:cNvSpPr>
          <p:nvPr>
            <p:ph type="sldNum" sz="quarter" idx="12"/>
          </p:nvPr>
        </p:nvSpPr>
        <p:spPr/>
        <p:txBody>
          <a:bodyPr/>
          <a:lstStyle/>
          <a:p>
            <a:fld id="{70CCEE11-ED14-124A-A67C-225DB931776F}" type="slidenum">
              <a:rPr kumimoji="1" lang="zh-TW" altLang="en-US" smtClean="0"/>
              <a:t>9</a:t>
            </a:fld>
            <a:endParaRPr kumimoji="1" lang="zh-TW" altLang="en-US"/>
          </a:p>
        </p:txBody>
      </p:sp>
      <p:pic>
        <p:nvPicPr>
          <p:cNvPr id="3" name="圖片 2">
            <a:extLst>
              <a:ext uri="{FF2B5EF4-FFF2-40B4-BE49-F238E27FC236}">
                <a16:creationId xmlns:a16="http://schemas.microsoft.com/office/drawing/2014/main" id="{790E60BF-19C2-C343-ABCC-D8ED568B79F3}"/>
              </a:ext>
            </a:extLst>
          </p:cNvPr>
          <p:cNvPicPr>
            <a:picLocks noChangeAspect="1"/>
          </p:cNvPicPr>
          <p:nvPr/>
        </p:nvPicPr>
        <p:blipFill>
          <a:blip r:embed="rId3"/>
          <a:stretch>
            <a:fillRect/>
          </a:stretch>
        </p:blipFill>
        <p:spPr>
          <a:xfrm>
            <a:off x="250517" y="194163"/>
            <a:ext cx="828000" cy="828000"/>
          </a:xfrm>
          <a:prstGeom prst="rect">
            <a:avLst/>
          </a:prstGeom>
        </p:spPr>
      </p:pic>
      <p:sp>
        <p:nvSpPr>
          <p:cNvPr id="12" name="矩形 11">
            <a:extLst>
              <a:ext uri="{FF2B5EF4-FFF2-40B4-BE49-F238E27FC236}">
                <a16:creationId xmlns:a16="http://schemas.microsoft.com/office/drawing/2014/main" id="{61D0293D-8B11-D54B-8882-061306A12909}"/>
              </a:ext>
            </a:extLst>
          </p:cNvPr>
          <p:cNvSpPr/>
          <p:nvPr/>
        </p:nvSpPr>
        <p:spPr>
          <a:xfrm>
            <a:off x="1306688" y="648505"/>
            <a:ext cx="1800000" cy="265896"/>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3" name="矩形 12">
            <a:extLst>
              <a:ext uri="{FF2B5EF4-FFF2-40B4-BE49-F238E27FC236}">
                <a16:creationId xmlns:a16="http://schemas.microsoft.com/office/drawing/2014/main" id="{BF59E6C8-4257-074B-9B9C-3CBD244D6396}"/>
              </a:ext>
            </a:extLst>
          </p:cNvPr>
          <p:cNvSpPr/>
          <p:nvPr/>
        </p:nvSpPr>
        <p:spPr>
          <a:xfrm>
            <a:off x="1306688" y="194163"/>
            <a:ext cx="6417142" cy="840230"/>
          </a:xfrm>
          <a:prstGeom prst="rect">
            <a:avLst/>
          </a:prstGeom>
        </p:spPr>
        <p:txBody>
          <a:bodyPr vert="horz" lIns="91440" tIns="45720" rIns="91440" bIns="45720" rtlCol="0" anchor="ctr">
            <a:normAutofit/>
          </a:bodyPr>
          <a:lstStyle/>
          <a:p>
            <a:r>
              <a:rPr lang="zh-TW" altLang="en-US" sz="4800" b="1" dirty="0">
                <a:solidFill>
                  <a:schemeClr val="accent1">
                    <a:lumMod val="50000"/>
                  </a:schemeClr>
                </a:solidFill>
                <a:latin typeface="Times New Roman" panose="02020603050405020304" pitchFamily="18" charset="0"/>
                <a:ea typeface="微軟正黑體" panose="020B0604030504040204" pitchFamily="34" charset="-120"/>
                <a:cs typeface="Times New Roman" panose="02020603050405020304" pitchFamily="18" charset="0"/>
              </a:rPr>
              <a:t>簡介</a:t>
            </a:r>
          </a:p>
        </p:txBody>
      </p:sp>
      <p:sp>
        <p:nvSpPr>
          <p:cNvPr id="79" name="矩形 78">
            <a:extLst>
              <a:ext uri="{FF2B5EF4-FFF2-40B4-BE49-F238E27FC236}">
                <a16:creationId xmlns:a16="http://schemas.microsoft.com/office/drawing/2014/main" id="{9731B099-7031-4FCE-B4C9-F760CD101898}"/>
              </a:ext>
            </a:extLst>
          </p:cNvPr>
          <p:cNvSpPr/>
          <p:nvPr/>
        </p:nvSpPr>
        <p:spPr>
          <a:xfrm>
            <a:off x="751358" y="1396328"/>
            <a:ext cx="10689283" cy="4456476"/>
          </a:xfrm>
          <a:prstGeom prst="rect">
            <a:avLst/>
          </a:prstGeom>
        </p:spPr>
        <p:txBody>
          <a:bodyPr wrap="square">
            <a:spAutoFit/>
          </a:bodyPr>
          <a:lstStyle/>
          <a:p>
            <a:pPr marL="342900" indent="-342900">
              <a:lnSpc>
                <a:spcPct val="150000"/>
              </a:lnSpc>
              <a:buFont typeface="Arial" panose="020B0604020202020204" pitchFamily="34" charset="0"/>
              <a:buChar char="•"/>
            </a:pPr>
            <a:r>
              <a:rPr lang="zh-TW" altLang="en-US" sz="2400" dirty="0">
                <a:solidFill>
                  <a:srgbClr val="202122"/>
                </a:solidFill>
                <a:latin typeface="微軟正黑體" panose="020B0604030504040204" pitchFamily="34" charset="-120"/>
                <a:ea typeface="微軟正黑體" panose="020B0604030504040204" pitchFamily="34" charset="-120"/>
              </a:rPr>
              <a:t>在調查自動高速公路系統與進出自動車道的車輛駕駛員之間的控制轉移之研究表示，駕駛員在離開自動車道、恢復手動控制和改變車道之前提前 </a:t>
            </a:r>
            <a:r>
              <a:rPr lang="en-US" altLang="zh-TW" sz="2400" dirty="0">
                <a:solidFill>
                  <a:srgbClr val="202122"/>
                </a:solidFill>
                <a:latin typeface="微軟正黑體" panose="020B0604030504040204" pitchFamily="34" charset="-120"/>
                <a:ea typeface="微軟正黑體" panose="020B0604030504040204" pitchFamily="34" charset="-120"/>
              </a:rPr>
              <a:t>60 </a:t>
            </a:r>
            <a:r>
              <a:rPr lang="zh-TW" altLang="en-US" sz="2400" dirty="0">
                <a:solidFill>
                  <a:srgbClr val="202122"/>
                </a:solidFill>
                <a:latin typeface="微軟正黑體" panose="020B0604030504040204" pitchFamily="34" charset="-120"/>
                <a:ea typeface="微軟正黑體" panose="020B0604030504040204" pitchFamily="34" charset="-120"/>
              </a:rPr>
              <a:t>秒被警告。作者得出的結論是，這些轉換導致了不完整的車道變換和碰撞率，這是不可接受的</a:t>
            </a:r>
            <a:r>
              <a:rPr lang="en-US" altLang="zh-TW" sz="2400" dirty="0">
                <a:solidFill>
                  <a:srgbClr val="202122"/>
                </a:solidFill>
                <a:latin typeface="微軟正黑體" panose="020B0604030504040204" pitchFamily="34" charset="-120"/>
                <a:ea typeface="微軟正黑體" panose="020B0604030504040204" pitchFamily="34" charset="-120"/>
              </a:rPr>
              <a:t>(Levitan and Bloomfield, 2014)</a:t>
            </a:r>
          </a:p>
          <a:p>
            <a:pPr marL="342900" indent="-342900">
              <a:lnSpc>
                <a:spcPct val="150000"/>
              </a:lnSpc>
              <a:buFont typeface="Arial" panose="020B0604020202020204" pitchFamily="34" charset="0"/>
              <a:buChar char="•"/>
            </a:pPr>
            <a:r>
              <a:rPr lang="en-US" altLang="zh-TW" sz="2400" dirty="0">
                <a:solidFill>
                  <a:srgbClr val="202122"/>
                </a:solidFill>
                <a:latin typeface="微軟正黑體" panose="020B0604030504040204" pitchFamily="34" charset="-120"/>
                <a:ea typeface="微軟正黑體" panose="020B0604030504040204" pitchFamily="34" charset="-120"/>
              </a:rPr>
              <a:t>Bloomfield et al.(1998)</a:t>
            </a:r>
            <a:r>
              <a:rPr lang="zh-TW" altLang="en-US" sz="2400" dirty="0">
                <a:solidFill>
                  <a:srgbClr val="202122"/>
                </a:solidFill>
                <a:latin typeface="微軟正黑體" panose="020B0604030504040204" pitchFamily="34" charset="-120"/>
                <a:ea typeface="微軟正黑體" panose="020B0604030504040204" pitchFamily="34" charset="-120"/>
              </a:rPr>
              <a:t>測試了控制速度、時距和車道內橫向位置的系統 。實驗中允許駕駛員使用開關設置想要的速度和時距。使用自動化系統時，速度沒有明顯變化，但時距增加。系統在輕交通條件下脫離後，年輕司機的平均速度下降，平均時距增加，而老年司機則減少。</a:t>
            </a:r>
            <a:endParaRPr lang="en-US" altLang="zh-TW" sz="2400" dirty="0">
              <a:solidFill>
                <a:srgbClr val="202122"/>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649348435"/>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23463</TotalTime>
  <Words>2420</Words>
  <Application>Microsoft Office PowerPoint</Application>
  <PresentationFormat>寬螢幕</PresentationFormat>
  <Paragraphs>204</Paragraphs>
  <Slides>21</Slides>
  <Notes>19</Notes>
  <HiddenSlides>1</HiddenSlides>
  <MMClips>0</MMClips>
  <ScaleCrop>false</ScaleCrop>
  <HeadingPairs>
    <vt:vector size="6" baseType="variant">
      <vt:variant>
        <vt:lpstr>使用字型</vt:lpstr>
      </vt:variant>
      <vt:variant>
        <vt:i4>9</vt:i4>
      </vt:variant>
      <vt:variant>
        <vt:lpstr>佈景主題</vt:lpstr>
      </vt:variant>
      <vt:variant>
        <vt:i4>1</vt:i4>
      </vt:variant>
      <vt:variant>
        <vt:lpstr>投影片標題</vt:lpstr>
      </vt:variant>
      <vt:variant>
        <vt:i4>21</vt:i4>
      </vt:variant>
    </vt:vector>
  </HeadingPairs>
  <TitlesOfParts>
    <vt:vector size="31" baseType="lpstr">
      <vt:lpstr>Microsoft JhengHei</vt:lpstr>
      <vt:lpstr>Microsoft JhengHei</vt:lpstr>
      <vt:lpstr>新細明體</vt:lpstr>
      <vt:lpstr>標楷體</vt:lpstr>
      <vt:lpstr>Arial</vt:lpstr>
      <vt:lpstr>Calibri</vt:lpstr>
      <vt:lpstr>Calibri Light</vt:lpstr>
      <vt:lpstr>Times New Roman</vt:lpstr>
      <vt:lpstr>Wingdings</vt:lpstr>
      <vt:lpstr>Office 佈景主題</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Thank you for your time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Microsoft Office User</dc:creator>
  <cp:lastModifiedBy>林俊佑</cp:lastModifiedBy>
  <cp:revision>253</cp:revision>
  <dcterms:created xsi:type="dcterms:W3CDTF">2021-02-26T12:49:55Z</dcterms:created>
  <dcterms:modified xsi:type="dcterms:W3CDTF">2021-09-30T06:53:51Z</dcterms:modified>
</cp:coreProperties>
</file>